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1" r:id="rId2"/>
    <p:sldId id="257" r:id="rId3"/>
    <p:sldId id="313" r:id="rId4"/>
    <p:sldId id="258" r:id="rId5"/>
    <p:sldId id="276" r:id="rId6"/>
    <p:sldId id="285" r:id="rId7"/>
    <p:sldId id="277" r:id="rId8"/>
    <p:sldId id="303" r:id="rId9"/>
    <p:sldId id="284" r:id="rId10"/>
    <p:sldId id="292" r:id="rId11"/>
    <p:sldId id="302" r:id="rId12"/>
    <p:sldId id="295" r:id="rId13"/>
    <p:sldId id="297" r:id="rId14"/>
    <p:sldId id="293" r:id="rId15"/>
    <p:sldId id="294" r:id="rId16"/>
    <p:sldId id="296" r:id="rId17"/>
    <p:sldId id="305" r:id="rId18"/>
    <p:sldId id="306" r:id="rId19"/>
    <p:sldId id="307" r:id="rId20"/>
    <p:sldId id="308" r:id="rId21"/>
    <p:sldId id="309" r:id="rId22"/>
    <p:sldId id="310" r:id="rId23"/>
    <p:sldId id="328" r:id="rId24"/>
    <p:sldId id="315" r:id="rId25"/>
    <p:sldId id="316" r:id="rId26"/>
    <p:sldId id="314" r:id="rId27"/>
    <p:sldId id="318" r:id="rId28"/>
    <p:sldId id="319" r:id="rId29"/>
    <p:sldId id="323" r:id="rId30"/>
    <p:sldId id="322" r:id="rId31"/>
    <p:sldId id="325" r:id="rId32"/>
    <p:sldId id="326" r:id="rId33"/>
    <p:sldId id="286" r:id="rId34"/>
    <p:sldId id="287" r:id="rId35"/>
    <p:sldId id="311" r:id="rId36"/>
    <p:sldId id="278" r:id="rId37"/>
    <p:sldId id="299" r:id="rId38"/>
    <p:sldId id="298" r:id="rId39"/>
    <p:sldId id="317" r:id="rId40"/>
    <p:sldId id="288" r:id="rId41"/>
    <p:sldId id="289" r:id="rId42"/>
    <p:sldId id="290" r:id="rId43"/>
    <p:sldId id="282" r:id="rId44"/>
    <p:sldId id="283" r:id="rId45"/>
    <p:sldId id="29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800080"/>
    <a:srgbClr val="03166A"/>
    <a:srgbClr val="834D25"/>
    <a:srgbClr val="EEB500"/>
    <a:srgbClr val="DEC57A"/>
    <a:srgbClr val="DAA600"/>
    <a:srgbClr val="0000FF"/>
    <a:srgbClr val="5757FF"/>
    <a:srgbClr val="4D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B5CF-7CCB-4632-A987-53385BAED650}" type="datetimeFigureOut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92F62-0811-4580-A4B5-097D33559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A57C-3AB2-4152-90BB-CB4F07CBC0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0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A57C-3AB2-4152-90BB-CB4F07CBC00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0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4CB5-9D6C-4642-AC8D-E610E31D90E6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1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3385-7B61-4544-949C-AA55952F561E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4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49C7-C2F6-498B-A0F2-3F49DA3E1D09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1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246F-BABD-407C-84F0-694888D85FFA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4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F5EC-C58A-4C89-9119-C214A9535271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86EE-2BD8-4A8C-8D44-C750D2640072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7DBC-9F41-4A1B-AAEB-68AEDDD0EF56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0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BC6D-6887-49FF-882C-08458F31AEBD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2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68CC-C57D-423A-B1A2-6934F778F959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CA91-CF76-4348-936E-8E021B9F0F59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0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073-11D1-4A43-8E96-08111E2629C6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9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CF743-381C-46C6-8BA1-E578E74FBC4B}" type="datetime1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5.wdp"/><Relationship Id="rId7" Type="http://schemas.openxmlformats.org/officeDocument/2006/relationships/image" Target="../media/image31.png"/><Relationship Id="rId12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7.wdp"/><Relationship Id="rId4" Type="http://schemas.openxmlformats.org/officeDocument/2006/relationships/image" Target="../media/image29.jp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netherwood.blogspot.de/2015/04/raspberry-pi-video-streaming-to-android.html" TargetMode="External"/><Relationship Id="rId7" Type="http://schemas.openxmlformats.org/officeDocument/2006/relationships/hyperlink" Target="http://www.rasplay.org/?p=6860" TargetMode="External"/><Relationship Id="rId2" Type="http://schemas.openxmlformats.org/officeDocument/2006/relationships/hyperlink" Target="https://www.youtube.com/watch?v=h6axIEVzUz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banq.com/pbloger/board_View.aspx?number=1080" TargetMode="External"/><Relationship Id="rId5" Type="http://schemas.openxmlformats.org/officeDocument/2006/relationships/hyperlink" Target="http://www.kocoafab.cc/tutorial/view/340" TargetMode="External"/><Relationship Id="rId4" Type="http://schemas.openxmlformats.org/officeDocument/2006/relationships/hyperlink" Target="http://www.rasplay.org/?p=717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ickstarter.com/" TargetMode="External"/><Relationship Id="rId3" Type="http://schemas.microsoft.com/office/2007/relationships/hdphoto" Target="../media/hdphoto1.wdp"/><Relationship Id="rId7" Type="http://schemas.openxmlformats.org/officeDocument/2006/relationships/hyperlink" Target="http://item2.gmarket.co.kr/item/detailview/Item.aspx?goodscode=781547638&amp;pos_shop_cd=SH&amp;pos_class_cd=111111111&amp;pos_class_kind=T&amp;search_keyword=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em2.gmarket.co.kr/item/detailview/Item.aspx?goodscode=824763229&amp;pos_shop_cd=SH&amp;pos_class_cd=111111111&amp;pos_class_kind=T&amp;search_keyword=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354" t="8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6982" y="0"/>
            <a:ext cx="12198981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pc="-150" dirty="0"/>
          </a:p>
          <a:p>
            <a:r>
              <a:rPr lang="en-US" altLang="ko-KR" dirty="0"/>
              <a:t>				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9261" y="408225"/>
            <a:ext cx="62734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</a:rPr>
              <a:t>레이저 포인터를 이용하여</a:t>
            </a:r>
            <a:br>
              <a:rPr lang="en-US" altLang="ko-KR" sz="3200" spc="-150" dirty="0">
                <a:solidFill>
                  <a:schemeClr val="bg1"/>
                </a:solidFill>
              </a:rPr>
            </a:br>
            <a:r>
              <a:rPr lang="ko-KR" altLang="en-US" sz="3200" spc="-150" dirty="0">
                <a:solidFill>
                  <a:schemeClr val="bg1"/>
                </a:solidFill>
              </a:rPr>
              <a:t>반려묘와 놀아주는 스마트 시스템</a:t>
            </a:r>
            <a:endParaRPr lang="en-US" altLang="ko-KR" sz="3200" spc="-150" dirty="0">
              <a:solidFill>
                <a:schemeClr val="bg1"/>
              </a:solidFill>
            </a:endParaRPr>
          </a:p>
          <a:p>
            <a:pPr algn="ctr"/>
            <a:endParaRPr lang="en-US" altLang="ko-KR" sz="27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2700" spc="-150" dirty="0">
                <a:solidFill>
                  <a:schemeClr val="bg1"/>
                </a:solidFill>
              </a:rPr>
              <a:t>The smart system using a laser pointer </a:t>
            </a:r>
          </a:p>
          <a:p>
            <a:pPr algn="ctr"/>
            <a:r>
              <a:rPr lang="en-US" altLang="ko-KR" sz="2700" spc="-150" dirty="0">
                <a:solidFill>
                  <a:schemeClr val="bg1"/>
                </a:solidFill>
              </a:rPr>
              <a:t>to play with a cat.</a:t>
            </a:r>
            <a:endParaRPr lang="ko-KR" altLang="en-US" sz="2700" spc="-150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129215" y="1655187"/>
            <a:ext cx="6022308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83280" y="4490225"/>
            <a:ext cx="2843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spc="-150" dirty="0" err="1">
                <a:solidFill>
                  <a:schemeClr val="bg1"/>
                </a:solidFill>
              </a:rPr>
              <a:t>공기석</a:t>
            </a:r>
            <a:r>
              <a:rPr lang="en-US" altLang="ko-KR" sz="2200" spc="-150" dirty="0">
                <a:solidFill>
                  <a:schemeClr val="bg1"/>
                </a:solidFill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정의훈</a:t>
            </a:r>
            <a:r>
              <a:rPr lang="ko-KR" altLang="en-US" sz="2200" spc="-150" dirty="0">
                <a:solidFill>
                  <a:schemeClr val="bg1"/>
                </a:solidFill>
              </a:rPr>
              <a:t> 교수님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2014150016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박예리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2014150013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문지호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2014154029 </a:t>
            </a:r>
            <a:r>
              <a:rPr lang="ko-KR" altLang="en-US" sz="2200" spc="-150" dirty="0">
                <a:solidFill>
                  <a:schemeClr val="bg1"/>
                </a:solidFill>
              </a:rPr>
              <a:t>이가원</a:t>
            </a:r>
          </a:p>
        </p:txBody>
      </p:sp>
      <p:sp>
        <p:nvSpPr>
          <p:cNvPr id="2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468731" y="6356350"/>
            <a:ext cx="3343275" cy="365125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졸업작품 제안서</a:t>
            </a:r>
          </a:p>
        </p:txBody>
      </p:sp>
      <p:sp>
        <p:nvSpPr>
          <p:cNvPr id="29" name="날짜 개체 틀 5"/>
          <p:cNvSpPr>
            <a:spLocks noGrp="1"/>
          </p:cNvSpPr>
          <p:nvPr>
            <p:ph type="dt" sz="half" idx="10"/>
          </p:nvPr>
        </p:nvSpPr>
        <p:spPr>
          <a:xfrm>
            <a:off x="9597944" y="225662"/>
            <a:ext cx="2228850" cy="365125"/>
          </a:xfrm>
        </p:spPr>
        <p:txBody>
          <a:bodyPr/>
          <a:lstStyle/>
          <a:p>
            <a:pPr algn="r"/>
            <a:fld id="{495E7959-7BC7-465B-A52A-FD04769734D0}" type="datetime1">
              <a:rPr lang="ko-KR" altLang="en-US" sz="1400" b="1" smtClean="0">
                <a:solidFill>
                  <a:schemeClr val="bg2">
                    <a:lumMod val="90000"/>
                  </a:schemeClr>
                </a:solidFill>
              </a:rPr>
              <a:t>2017-02-21</a:t>
            </a:fld>
            <a:endParaRPr lang="ko-KR" altLang="en-US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5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94" y="545549"/>
            <a:ext cx="11908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pic>
        <p:nvPicPr>
          <p:cNvPr id="7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57" y="1680712"/>
            <a:ext cx="1239131" cy="150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2753" y="3031140"/>
            <a:ext cx="259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   DB</a:t>
            </a:r>
            <a:endParaRPr lang="ko-KR" altLang="en-US" dirty="0"/>
          </a:p>
        </p:txBody>
      </p:sp>
      <p:pic>
        <p:nvPicPr>
          <p:cNvPr id="9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74" y="2219291"/>
            <a:ext cx="811849" cy="8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r="8912"/>
          <a:stretch/>
        </p:blipFill>
        <p:spPr bwMode="auto">
          <a:xfrm>
            <a:off x="8586126" y="5013199"/>
            <a:ext cx="1246375" cy="11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bluetooth speaker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83" y="4983945"/>
            <a:ext cx="1439396" cy="12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picamera 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58" y="4821925"/>
            <a:ext cx="1257403" cy="12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30607" y="6081045"/>
            <a:ext cx="129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 camera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2578" y="6163842"/>
            <a:ext cx="214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Bluetooth speaker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9820" y="6171813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MG 90S</a:t>
            </a:r>
            <a:endParaRPr lang="ko-KR" altLang="en-US" dirty="0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5706841" y="4176463"/>
            <a:ext cx="3502473" cy="2322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9313" y="4350262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⑥모터 방향 제어 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9209314" y="4176221"/>
            <a:ext cx="0" cy="71669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08902" y="4184386"/>
            <a:ext cx="0" cy="71669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8902" y="4293104"/>
            <a:ext cx="16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⑦스피커 출력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7072" y="4266900"/>
            <a:ext cx="18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⑧정지영상 정보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156860" y="4151535"/>
            <a:ext cx="3547921" cy="149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704781" y="3471754"/>
            <a:ext cx="0" cy="6947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89515" y="2265562"/>
            <a:ext cx="166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⑨ </a:t>
            </a:r>
            <a:r>
              <a:rPr lang="en-US" altLang="ko-KR" b="1" dirty="0" err="1"/>
              <a:t>opencv</a:t>
            </a:r>
            <a:r>
              <a:rPr lang="ko-KR" altLang="en-US" b="1" dirty="0"/>
              <a:t>로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고양이 감지</a:t>
            </a:r>
          </a:p>
        </p:txBody>
      </p:sp>
      <p:cxnSp>
        <p:nvCxnSpPr>
          <p:cNvPr id="25" name="꺾인 연결선 20"/>
          <p:cNvCxnSpPr>
            <a:endCxn id="24" idx="1"/>
          </p:cNvCxnSpPr>
          <p:nvPr/>
        </p:nvCxnSpPr>
        <p:spPr>
          <a:xfrm rot="10800000" flipV="1">
            <a:off x="3289516" y="2172780"/>
            <a:ext cx="1562897" cy="415948"/>
          </a:xfrm>
          <a:prstGeom prst="bentConnector3">
            <a:avLst>
              <a:gd name="adj1" fmla="val 1146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156860" y="4133545"/>
            <a:ext cx="0" cy="6360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39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기능별</a:t>
            </a:r>
          </a:p>
        </p:txBody>
      </p:sp>
      <p:sp>
        <p:nvSpPr>
          <p:cNvPr id="63" name="왼쪽/오른쪽 화살표 18"/>
          <p:cNvSpPr/>
          <p:nvPr/>
        </p:nvSpPr>
        <p:spPr>
          <a:xfrm>
            <a:off x="2554525" y="2935224"/>
            <a:ext cx="3416554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/오른쪽 화살표 21"/>
          <p:cNvSpPr/>
          <p:nvPr/>
        </p:nvSpPr>
        <p:spPr>
          <a:xfrm>
            <a:off x="8126337" y="3829642"/>
            <a:ext cx="1384286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685469" y="1501021"/>
            <a:ext cx="1727990" cy="60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Mobile Application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242319" y="1534297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</a:t>
            </a:r>
            <a:endParaRPr lang="ko-KR" altLang="en-US" dirty="0"/>
          </a:p>
        </p:txBody>
      </p:sp>
      <p:pic>
        <p:nvPicPr>
          <p:cNvPr id="82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8" y="3531037"/>
            <a:ext cx="1945168" cy="11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9936252" y="3241605"/>
            <a:ext cx="125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84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7" y="4868627"/>
            <a:ext cx="1119044" cy="9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왼쪽/오른쪽 화살표 35"/>
          <p:cNvSpPr/>
          <p:nvPr/>
        </p:nvSpPr>
        <p:spPr>
          <a:xfrm>
            <a:off x="2639623" y="5051175"/>
            <a:ext cx="1016068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748652" y="4501782"/>
            <a:ext cx="1209244" cy="2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7759" y="2208034"/>
            <a:ext cx="1665212" cy="4032686"/>
            <a:chOff x="1535574" y="2071249"/>
            <a:chExt cx="1665212" cy="4032686"/>
          </a:xfrm>
        </p:grpSpPr>
        <p:sp>
          <p:nvSpPr>
            <p:cNvPr id="67" name="모서리가 둥근 직사각형 5"/>
            <p:cNvSpPr/>
            <p:nvPr/>
          </p:nvSpPr>
          <p:spPr>
            <a:xfrm>
              <a:off x="1535574" y="2071249"/>
              <a:ext cx="1665212" cy="4032686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1"/>
            <p:cNvSpPr/>
            <p:nvPr/>
          </p:nvSpPr>
          <p:spPr>
            <a:xfrm>
              <a:off x="1676617" y="2726133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Mode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2"/>
            <p:cNvSpPr/>
            <p:nvPr/>
          </p:nvSpPr>
          <p:spPr>
            <a:xfrm>
              <a:off x="1672068" y="2163917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Login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3"/>
            <p:cNvSpPr/>
            <p:nvPr/>
          </p:nvSpPr>
          <p:spPr>
            <a:xfrm>
              <a:off x="1676617" y="3288348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Speed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4"/>
            <p:cNvSpPr/>
            <p:nvPr/>
          </p:nvSpPr>
          <p:spPr>
            <a:xfrm>
              <a:off x="1676617" y="3850564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Push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22"/>
            <p:cNvSpPr/>
            <p:nvPr/>
          </p:nvSpPr>
          <p:spPr>
            <a:xfrm>
              <a:off x="1676617" y="4412780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Direction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모서리가 둥근 직사각형 37"/>
            <p:cNvSpPr/>
            <p:nvPr/>
          </p:nvSpPr>
          <p:spPr>
            <a:xfrm>
              <a:off x="1684575" y="5534397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 Connection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38"/>
            <p:cNvSpPr/>
            <p:nvPr/>
          </p:nvSpPr>
          <p:spPr>
            <a:xfrm>
              <a:off x="1676617" y="4968534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Inform Push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77281" y="1945171"/>
            <a:ext cx="1646297" cy="4562527"/>
            <a:chOff x="5771329" y="2100858"/>
            <a:chExt cx="1646297" cy="4562527"/>
          </a:xfrm>
        </p:grpSpPr>
        <p:sp>
          <p:nvSpPr>
            <p:cNvPr id="74" name="모서리가 둥근 직사각형 13"/>
            <p:cNvSpPr/>
            <p:nvPr/>
          </p:nvSpPr>
          <p:spPr>
            <a:xfrm>
              <a:off x="5771329" y="2100858"/>
              <a:ext cx="1646297" cy="4562527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8"/>
            <p:cNvSpPr/>
            <p:nvPr/>
          </p:nvSpPr>
          <p:spPr>
            <a:xfrm>
              <a:off x="5901775" y="2196327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Login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9"/>
            <p:cNvSpPr/>
            <p:nvPr/>
          </p:nvSpPr>
          <p:spPr>
            <a:xfrm>
              <a:off x="5914184" y="599537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 Connection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10"/>
            <p:cNvSpPr/>
            <p:nvPr/>
          </p:nvSpPr>
          <p:spPr>
            <a:xfrm>
              <a:off x="5901775" y="2734095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Mode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11"/>
            <p:cNvSpPr/>
            <p:nvPr/>
          </p:nvSpPr>
          <p:spPr>
            <a:xfrm>
              <a:off x="5901775" y="3271863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Speed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12"/>
            <p:cNvSpPr/>
            <p:nvPr/>
          </p:nvSpPr>
          <p:spPr>
            <a:xfrm>
              <a:off x="5928106" y="3806658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Push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23"/>
            <p:cNvSpPr/>
            <p:nvPr/>
          </p:nvSpPr>
          <p:spPr>
            <a:xfrm>
              <a:off x="5928106" y="4338484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Direction 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Check </a:t>
              </a:r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39"/>
            <p:cNvSpPr/>
            <p:nvPr/>
          </p:nvSpPr>
          <p:spPr>
            <a:xfrm>
              <a:off x="5928106" y="487031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API_key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0" name="모서리가 둥근 직사각형 30"/>
            <p:cNvSpPr/>
            <p:nvPr/>
          </p:nvSpPr>
          <p:spPr>
            <a:xfrm>
              <a:off x="5914184" y="543284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Detection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6" name="왼쪽/오른쪽 화살표 35"/>
          <p:cNvSpPr/>
          <p:nvPr/>
        </p:nvSpPr>
        <p:spPr>
          <a:xfrm>
            <a:off x="5060533" y="5078694"/>
            <a:ext cx="1016068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3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유스케이스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다이어그램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803121"/>
            <a:ext cx="10306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4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4" y="1906253"/>
            <a:ext cx="11244692" cy="42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4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2816"/>
          <a:stretch/>
        </p:blipFill>
        <p:spPr>
          <a:xfrm>
            <a:off x="1441171" y="1731878"/>
            <a:ext cx="9309658" cy="47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시퀀스다이어그램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40341" y="1648605"/>
            <a:ext cx="8486776" cy="5072870"/>
            <a:chOff x="1852611" y="1510847"/>
            <a:chExt cx="8486776" cy="50728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8896" b="3000"/>
            <a:stretch/>
          </p:blipFill>
          <p:spPr>
            <a:xfrm>
              <a:off x="1852612" y="2185086"/>
              <a:ext cx="8486775" cy="439863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1432" b="91194"/>
            <a:stretch/>
          </p:blipFill>
          <p:spPr>
            <a:xfrm>
              <a:off x="1852611" y="1510847"/>
              <a:ext cx="8486775" cy="674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1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활동다이어그램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89" y="1468382"/>
            <a:ext cx="8928621" cy="53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73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070184-BCC5-4DA0-B276-C5637C364CB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Direction Check Module</a:t>
            </a:r>
            <a:endParaRPr lang="ko-KR" altLang="en-US" sz="2400" dirty="0"/>
          </a:p>
        </p:txBody>
      </p:sp>
      <p:sp>
        <p:nvSpPr>
          <p:cNvPr id="11" name="모서리가 둥근 직사각형 3"/>
          <p:cNvSpPr/>
          <p:nvPr/>
        </p:nvSpPr>
        <p:spPr>
          <a:xfrm>
            <a:off x="1046581" y="422730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Direction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4"/>
          <p:cNvSpPr/>
          <p:nvPr/>
        </p:nvSpPr>
        <p:spPr>
          <a:xfrm>
            <a:off x="4966324" y="422730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Direction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오른쪽 화살표 5"/>
          <p:cNvSpPr/>
          <p:nvPr/>
        </p:nvSpPr>
        <p:spPr>
          <a:xfrm>
            <a:off x="3420906" y="441204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49410" y="5087447"/>
            <a:ext cx="171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Direction info</a:t>
            </a:r>
            <a:endParaRPr lang="ko-KR" altLang="en-US" dirty="0"/>
          </a:p>
        </p:txBody>
      </p:sp>
      <p:sp>
        <p:nvSpPr>
          <p:cNvPr id="15" name="오른쪽 화살표 7"/>
          <p:cNvSpPr/>
          <p:nvPr/>
        </p:nvSpPr>
        <p:spPr>
          <a:xfrm>
            <a:off x="7340649" y="441204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13" y="3558487"/>
            <a:ext cx="19716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65969" y="6153149"/>
            <a:ext cx="11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18" name="모서리가 둥근 직사각형 10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놀아주기 모드일 경우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어플에서</a:t>
            </a:r>
            <a:r>
              <a:rPr lang="ko-KR" altLang="en-US" sz="2000" dirty="0">
                <a:solidFill>
                  <a:schemeClr val="tx1"/>
                </a:solidFill>
              </a:rPr>
              <a:t> 모터의 방향 정보를 서버로 전송하여 서버에서 하드웨어를 통해 출력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44842" y="3850105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01118" y="3850105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135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813" t="12037" r="55364" b="55370"/>
          <a:stretch/>
        </p:blipFill>
        <p:spPr>
          <a:xfrm>
            <a:off x="625141" y="3519738"/>
            <a:ext cx="4728567" cy="2724150"/>
          </a:xfrm>
          <a:prstGeom prst="rect">
            <a:avLst/>
          </a:prstGeom>
        </p:spPr>
      </p:pic>
      <p:sp>
        <p:nvSpPr>
          <p:cNvPr id="8" name="오른쪽 화살표 2"/>
          <p:cNvSpPr/>
          <p:nvPr/>
        </p:nvSpPr>
        <p:spPr>
          <a:xfrm>
            <a:off x="5559091" y="4557963"/>
            <a:ext cx="800100" cy="514350"/>
          </a:xfrm>
          <a:prstGeom prst="rightArrow">
            <a:avLst/>
          </a:prstGeom>
          <a:solidFill>
            <a:schemeClr val="bg2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"/>
          <p:cNvSpPr/>
          <p:nvPr/>
        </p:nvSpPr>
        <p:spPr>
          <a:xfrm>
            <a:off x="6565075" y="4434138"/>
            <a:ext cx="1809750" cy="762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[“ ” “,”] </a:t>
            </a:r>
            <a:r>
              <a:rPr lang="ko-KR" altLang="en-US" sz="1400" b="1" dirty="0">
                <a:solidFill>
                  <a:schemeClr val="tx1"/>
                </a:solidFill>
              </a:rPr>
              <a:t>으로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4511" y="632961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데이터베이스</a:t>
            </a:r>
          </a:p>
        </p:txBody>
      </p:sp>
      <p:sp>
        <p:nvSpPr>
          <p:cNvPr id="11" name="오른쪽 화살표 6"/>
          <p:cNvSpPr/>
          <p:nvPr/>
        </p:nvSpPr>
        <p:spPr>
          <a:xfrm>
            <a:off x="8532583" y="4557963"/>
            <a:ext cx="800100" cy="514350"/>
          </a:xfrm>
          <a:prstGeom prst="rightArrow">
            <a:avLst/>
          </a:prstGeom>
          <a:solidFill>
            <a:schemeClr val="bg2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815" y="3691188"/>
            <a:ext cx="1754783" cy="21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866525" y="5987018"/>
            <a:ext cx="11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Direction Check Module</a:t>
            </a:r>
            <a:endParaRPr lang="ko-KR" altLang="en-US" sz="2400" dirty="0"/>
          </a:p>
        </p:txBody>
      </p:sp>
      <p:sp>
        <p:nvSpPr>
          <p:cNvPr id="15" name="모서리가 둥근 직사각형 9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자동모드일 경우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MySQL</a:t>
            </a:r>
            <a:r>
              <a:rPr lang="ko-KR" altLang="en-US" sz="2000" dirty="0">
                <a:solidFill>
                  <a:schemeClr val="tx1"/>
                </a:solidFill>
              </a:rPr>
              <a:t>에 저장되어 있는 패턴을 서버로 가져와 특수문자로 구분 지어 하드웨어로 전송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94944" y="4032663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151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8" name="모서리가 둥근 직사각형 1"/>
          <p:cNvSpPr/>
          <p:nvPr/>
        </p:nvSpPr>
        <p:spPr>
          <a:xfrm>
            <a:off x="845266" y="248596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2"/>
          <p:cNvSpPr/>
          <p:nvPr/>
        </p:nvSpPr>
        <p:spPr>
          <a:xfrm>
            <a:off x="5031938" y="2514429"/>
            <a:ext cx="2167582" cy="9982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오른쪽 화살표 3"/>
          <p:cNvSpPr/>
          <p:nvPr/>
        </p:nvSpPr>
        <p:spPr>
          <a:xfrm>
            <a:off x="3353055" y="2670708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33265" y="3448494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 info</a:t>
            </a:r>
            <a:endParaRPr lang="ko-KR" altLang="en-US" dirty="0"/>
          </a:p>
        </p:txBody>
      </p:sp>
      <p:sp>
        <p:nvSpPr>
          <p:cNvPr id="22" name="위쪽/아래쪽 화살표 5"/>
          <p:cNvSpPr/>
          <p:nvPr/>
        </p:nvSpPr>
        <p:spPr>
          <a:xfrm>
            <a:off x="5791200" y="3707037"/>
            <a:ext cx="737937" cy="1330183"/>
          </a:xfrm>
          <a:prstGeom prst="upDown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94" y="5215869"/>
            <a:ext cx="1122947" cy="11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03494" y="6338816"/>
            <a:ext cx="62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5" name="오른쪽 화살표 8"/>
          <p:cNvSpPr/>
          <p:nvPr/>
        </p:nvSpPr>
        <p:spPr>
          <a:xfrm>
            <a:off x="7514824" y="2676982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65369" y="2823108"/>
            <a:ext cx="20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실패</a:t>
            </a:r>
            <a:r>
              <a:rPr lang="en-US" altLang="ko-KR" dirty="0"/>
              <a:t>or</a:t>
            </a:r>
            <a:r>
              <a:rPr lang="ko-KR" altLang="en-US" dirty="0"/>
              <a:t>성공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Login Module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45970" y="2158006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84843" y="2158006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8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7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5755" y="890954"/>
            <a:ext cx="2546905" cy="795127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95754" y="978195"/>
            <a:ext cx="254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HY중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95754" y="2358317"/>
            <a:ext cx="4382887" cy="3225008"/>
          </a:xfrm>
        </p:spPr>
        <p:txBody>
          <a:bodyPr>
            <a:normAutofit/>
          </a:bodyPr>
          <a:lstStyle/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졸업연구 개요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관련 연구 및 사례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수행 시나리오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모듈</a:t>
            </a:r>
            <a:r>
              <a:rPr lang="en-US" altLang="ko-KR" dirty="0"/>
              <a:t> </a:t>
            </a:r>
            <a:r>
              <a:rPr lang="ko-KR" altLang="en-US" dirty="0"/>
              <a:t>상세 설계</a:t>
            </a:r>
            <a:endParaRPr lang="en-US" altLang="ko-KR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51248" y="2111433"/>
            <a:ext cx="4444677" cy="4089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6. </a:t>
            </a: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7. </a:t>
            </a:r>
            <a:r>
              <a:rPr lang="ko-KR" altLang="en-US" dirty="0"/>
              <a:t>데모 환경 설계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8. </a:t>
            </a:r>
            <a:r>
              <a:rPr lang="ko-KR" altLang="en-US" dirty="0"/>
              <a:t>업무 분담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9. </a:t>
            </a:r>
            <a:r>
              <a:rPr lang="ko-KR" altLang="en-US" dirty="0"/>
              <a:t>종합 설계 수행 일정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10. GitHub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11. </a:t>
            </a:r>
            <a:r>
              <a:rPr lang="ko-KR" altLang="en-US" dirty="0"/>
              <a:t>필요 기술 및 참고일정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5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0" y="1604210"/>
            <a:ext cx="540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Set Mode &amp; Speed &amp; Push Module </a:t>
            </a:r>
            <a:endParaRPr lang="ko-KR" altLang="en-US" sz="2400" dirty="0"/>
          </a:p>
        </p:txBody>
      </p:sp>
      <p:sp>
        <p:nvSpPr>
          <p:cNvPr id="15" name="모서리가 둥근 직사각형 2"/>
          <p:cNvSpPr/>
          <p:nvPr/>
        </p:nvSpPr>
        <p:spPr>
          <a:xfrm>
            <a:off x="741017" y="2492319"/>
            <a:ext cx="2518612" cy="3891349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5"/>
          <p:cNvSpPr/>
          <p:nvPr/>
        </p:nvSpPr>
        <p:spPr>
          <a:xfrm>
            <a:off x="3514174" y="392141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530215" y="4642358"/>
            <a:ext cx="133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info</a:t>
            </a:r>
          </a:p>
          <a:p>
            <a:r>
              <a:rPr lang="en-US" altLang="ko-KR" dirty="0"/>
              <a:t>Speed info</a:t>
            </a:r>
          </a:p>
        </p:txBody>
      </p:sp>
      <p:sp>
        <p:nvSpPr>
          <p:cNvPr id="30" name="모서리가 둥근 직사각형 10"/>
          <p:cNvSpPr/>
          <p:nvPr/>
        </p:nvSpPr>
        <p:spPr>
          <a:xfrm>
            <a:off x="912515" y="267866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Mode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11"/>
          <p:cNvSpPr/>
          <p:nvPr/>
        </p:nvSpPr>
        <p:spPr>
          <a:xfrm>
            <a:off x="912515" y="3921416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Speed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12"/>
          <p:cNvSpPr/>
          <p:nvPr/>
        </p:nvSpPr>
        <p:spPr>
          <a:xfrm>
            <a:off x="5032381" y="2500496"/>
            <a:ext cx="2518612" cy="3883171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3"/>
          <p:cNvSpPr/>
          <p:nvPr/>
        </p:nvSpPr>
        <p:spPr>
          <a:xfrm>
            <a:off x="5203879" y="268684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Push Mode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14"/>
          <p:cNvSpPr/>
          <p:nvPr/>
        </p:nvSpPr>
        <p:spPr>
          <a:xfrm>
            <a:off x="5203879" y="3929594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Speed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오른쪽 화살표 15"/>
          <p:cNvSpPr/>
          <p:nvPr/>
        </p:nvSpPr>
        <p:spPr>
          <a:xfrm>
            <a:off x="7721664" y="392141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61270" y="4116623"/>
            <a:ext cx="26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모드 </a:t>
            </a:r>
            <a:r>
              <a:rPr lang="en-US" altLang="ko-KR" dirty="0"/>
              <a:t>or </a:t>
            </a:r>
            <a:r>
              <a:rPr lang="ko-KR" altLang="en-US" dirty="0"/>
              <a:t>속도 설정 완료</a:t>
            </a:r>
          </a:p>
        </p:txBody>
      </p:sp>
      <p:sp>
        <p:nvSpPr>
          <p:cNvPr id="37" name="모서리가 둥근 직사각형 17"/>
          <p:cNvSpPr/>
          <p:nvPr/>
        </p:nvSpPr>
        <p:spPr>
          <a:xfrm>
            <a:off x="912515" y="516416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Push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8"/>
          <p:cNvSpPr/>
          <p:nvPr/>
        </p:nvSpPr>
        <p:spPr>
          <a:xfrm>
            <a:off x="5195444" y="5156630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Push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0152" y="2104584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08868" y="2067759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0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645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1" y="1604210"/>
            <a:ext cx="38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DB Connection</a:t>
            </a:r>
            <a:endParaRPr lang="ko-KR" altLang="en-US" sz="2400" dirty="0"/>
          </a:p>
        </p:txBody>
      </p:sp>
      <p:sp>
        <p:nvSpPr>
          <p:cNvPr id="15" name="모서리가 둥근 직사각형 3"/>
          <p:cNvSpPr/>
          <p:nvPr/>
        </p:nvSpPr>
        <p:spPr>
          <a:xfrm>
            <a:off x="676025" y="2244953"/>
            <a:ext cx="4580522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 App – DB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8" name="Picture 8" descr="galaxy phone p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r="22151"/>
          <a:stretch/>
        </p:blipFill>
        <p:spPr bwMode="auto">
          <a:xfrm>
            <a:off x="873794" y="3187798"/>
            <a:ext cx="1411704" cy="242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14151" y="5634985"/>
            <a:ext cx="1660357" cy="36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30" name="왼쪽/오른쪽 화살표 6"/>
          <p:cNvSpPr/>
          <p:nvPr/>
        </p:nvSpPr>
        <p:spPr>
          <a:xfrm>
            <a:off x="2206917" y="4070114"/>
            <a:ext cx="1404186" cy="657726"/>
          </a:xfrm>
          <a:prstGeom prst="left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74508" y="4809215"/>
            <a:ext cx="7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PHP</a:t>
            </a:r>
            <a:endParaRPr lang="ko-KR" altLang="en-US" dirty="0"/>
          </a:p>
        </p:txBody>
      </p:sp>
      <p:pic>
        <p:nvPicPr>
          <p:cNvPr id="32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11" y="3796646"/>
            <a:ext cx="1500865" cy="14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532521" y="3403941"/>
            <a:ext cx="16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sp>
        <p:nvSpPr>
          <p:cNvPr id="34" name="모서리가 둥근 직사각형 10"/>
          <p:cNvSpPr/>
          <p:nvPr/>
        </p:nvSpPr>
        <p:spPr>
          <a:xfrm>
            <a:off x="6929688" y="2305482"/>
            <a:ext cx="46324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 Server – DB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5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02" y="3311324"/>
            <a:ext cx="1895646" cy="23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69078" y="5555700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</a:t>
            </a:r>
            <a:endParaRPr lang="ko-KR" altLang="en-US" dirty="0"/>
          </a:p>
        </p:txBody>
      </p:sp>
      <p:sp>
        <p:nvSpPr>
          <p:cNvPr id="37" name="왼쪽/오른쪽 화살표 13"/>
          <p:cNvSpPr/>
          <p:nvPr/>
        </p:nvSpPr>
        <p:spPr>
          <a:xfrm>
            <a:off x="8641105" y="4189786"/>
            <a:ext cx="1404186" cy="657726"/>
          </a:xfrm>
          <a:prstGeom prst="left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68438" y="4993881"/>
            <a:ext cx="104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</a:t>
            </a:r>
            <a:endParaRPr lang="ko-KR" altLang="en-US" dirty="0"/>
          </a:p>
        </p:txBody>
      </p:sp>
      <p:pic>
        <p:nvPicPr>
          <p:cNvPr id="39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319" y="3931083"/>
            <a:ext cx="1500865" cy="14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9988829" y="3481598"/>
            <a:ext cx="16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sp>
        <p:nvSpPr>
          <p:cNvPr id="1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31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141" y="1604210"/>
            <a:ext cx="53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Inform </a:t>
            </a:r>
            <a:r>
              <a:rPr lang="en-US" altLang="ko-KR" sz="2400"/>
              <a:t>Push Module – GCM </a:t>
            </a:r>
            <a:r>
              <a:rPr lang="ko-KR" altLang="en-US" sz="2400" dirty="0"/>
              <a:t>이용</a:t>
            </a:r>
          </a:p>
        </p:txBody>
      </p:sp>
      <p:sp>
        <p:nvSpPr>
          <p:cNvPr id="6" name="모서리가 둥근 직사각형 2"/>
          <p:cNvSpPr/>
          <p:nvPr/>
        </p:nvSpPr>
        <p:spPr>
          <a:xfrm>
            <a:off x="1483036" y="542054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Inform Push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3"/>
          <p:cNvSpPr/>
          <p:nvPr/>
        </p:nvSpPr>
        <p:spPr>
          <a:xfrm rot="2700000" flipH="1">
            <a:off x="7064695" y="4428725"/>
            <a:ext cx="1675763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39073" y="4371703"/>
            <a:ext cx="229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②Message, API Key</a:t>
            </a:r>
            <a:endParaRPr lang="ko-KR" altLang="en-US" dirty="0"/>
          </a:p>
        </p:txBody>
      </p:sp>
      <p:sp>
        <p:nvSpPr>
          <p:cNvPr id="9" name="모서리가 둥근 직사각형 5"/>
          <p:cNvSpPr/>
          <p:nvPr/>
        </p:nvSpPr>
        <p:spPr>
          <a:xfrm>
            <a:off x="8607224" y="5369446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API_Key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오른쪽 화살표 6"/>
          <p:cNvSpPr/>
          <p:nvPr/>
        </p:nvSpPr>
        <p:spPr>
          <a:xfrm>
            <a:off x="3775504" y="5626001"/>
            <a:ext cx="4758168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11566" y="4210793"/>
            <a:ext cx="20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  <a:r>
              <a:rPr lang="en-US" altLang="ko-KR" dirty="0"/>
              <a:t>Message </a:t>
            </a:r>
            <a:r>
              <a:rPr lang="ko-KR" altLang="en-US" dirty="0"/>
              <a:t>전송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214" y="6300133"/>
            <a:ext cx="304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/>
              <a:t>최초 </a:t>
            </a:r>
            <a:r>
              <a:rPr lang="en-US" altLang="ko-KR" dirty="0" err="1"/>
              <a:t>Registrationld</a:t>
            </a:r>
            <a:r>
              <a:rPr lang="en-US" altLang="ko-KR" dirty="0"/>
              <a:t> </a:t>
            </a:r>
            <a:r>
              <a:rPr lang="ko-KR" altLang="en-US" dirty="0"/>
              <a:t>전송</a:t>
            </a:r>
          </a:p>
        </p:txBody>
      </p:sp>
      <p:pic>
        <p:nvPicPr>
          <p:cNvPr id="13" name="Picture 2" descr="GCM 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24" y="3329413"/>
            <a:ext cx="2259452" cy="129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14422" y="4992246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230650" y="4937899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8" name="모서리가 둥근 직사각형 16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구글에서</a:t>
            </a:r>
            <a:r>
              <a:rPr lang="ko-KR" altLang="en-US" sz="2000" dirty="0">
                <a:solidFill>
                  <a:schemeClr val="tx1"/>
                </a:solidFill>
              </a:rPr>
              <a:t> 제공하는 </a:t>
            </a:r>
            <a:r>
              <a:rPr lang="en-US" altLang="ko-KR" sz="2000" dirty="0">
                <a:solidFill>
                  <a:schemeClr val="tx1"/>
                </a:solidFill>
              </a:rPr>
              <a:t>GCM </a:t>
            </a:r>
            <a:r>
              <a:rPr lang="ko-KR" altLang="en-US" sz="2000" dirty="0">
                <a:solidFill>
                  <a:schemeClr val="tx1"/>
                </a:solidFill>
              </a:rPr>
              <a:t>서버를 통한 메시지 발송 서비스</a:t>
            </a:r>
          </a:p>
        </p:txBody>
      </p:sp>
      <p:sp>
        <p:nvSpPr>
          <p:cNvPr id="20" name="오른쪽 화살표 17"/>
          <p:cNvSpPr/>
          <p:nvPr/>
        </p:nvSpPr>
        <p:spPr>
          <a:xfrm rot="18900000" flipH="1">
            <a:off x="2949015" y="4399330"/>
            <a:ext cx="1675763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22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71" y="5156811"/>
            <a:ext cx="1201103" cy="12011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104" y="563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회로도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r="4521"/>
          <a:stretch/>
        </p:blipFill>
        <p:spPr>
          <a:xfrm rot="5400000">
            <a:off x="3007145" y="2375027"/>
            <a:ext cx="4754880" cy="3938016"/>
          </a:xfrm>
          <a:prstGeom prst="rect">
            <a:avLst/>
          </a:prstGeom>
        </p:spPr>
      </p:pic>
      <p:cxnSp>
        <p:nvCxnSpPr>
          <p:cNvPr id="11" name="연결선: 꺾임 10"/>
          <p:cNvCxnSpPr>
            <a:cxnSpLocks/>
          </p:cNvCxnSpPr>
          <p:nvPr/>
        </p:nvCxnSpPr>
        <p:spPr>
          <a:xfrm>
            <a:off x="6707086" y="2590673"/>
            <a:ext cx="2489441" cy="379767"/>
          </a:xfrm>
          <a:prstGeom prst="bentConnector3">
            <a:avLst/>
          </a:prstGeom>
          <a:ln w="31750">
            <a:solidFill>
              <a:srgbClr val="834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/>
          <p:cNvCxnSpPr>
            <a:cxnSpLocks/>
          </p:cNvCxnSpPr>
          <p:nvPr/>
        </p:nvCxnSpPr>
        <p:spPr>
          <a:xfrm flipV="1">
            <a:off x="6699683" y="3100756"/>
            <a:ext cx="2496844" cy="271621"/>
          </a:xfrm>
          <a:prstGeom prst="bentConnector3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/>
          <p:cNvCxnSpPr>
            <a:cxnSpLocks/>
          </p:cNvCxnSpPr>
          <p:nvPr/>
        </p:nvCxnSpPr>
        <p:spPr>
          <a:xfrm flipV="1">
            <a:off x="6692280" y="3234011"/>
            <a:ext cx="2504247" cy="246376"/>
          </a:xfrm>
          <a:prstGeom prst="bentConnector3">
            <a:avLst>
              <a:gd name="adj1" fmla="val 58426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/>
          <p:cNvCxnSpPr>
            <a:cxnSpLocks/>
          </p:cNvCxnSpPr>
          <p:nvPr/>
        </p:nvCxnSpPr>
        <p:spPr>
          <a:xfrm>
            <a:off x="6707086" y="3613641"/>
            <a:ext cx="2580714" cy="61255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cxnSpLocks/>
          </p:cNvCxnSpPr>
          <p:nvPr/>
        </p:nvCxnSpPr>
        <p:spPr>
          <a:xfrm>
            <a:off x="6699683" y="3743957"/>
            <a:ext cx="2588117" cy="622871"/>
          </a:xfrm>
          <a:prstGeom prst="bentConnector3">
            <a:avLst>
              <a:gd name="adj1" fmla="val 37576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/>
          <p:cNvCxnSpPr>
            <a:cxnSpLocks/>
          </p:cNvCxnSpPr>
          <p:nvPr/>
        </p:nvCxnSpPr>
        <p:spPr>
          <a:xfrm>
            <a:off x="6707086" y="2723361"/>
            <a:ext cx="2580714" cy="1773783"/>
          </a:xfrm>
          <a:prstGeom prst="bentConnector3">
            <a:avLst>
              <a:gd name="adj1" fmla="val 29364"/>
            </a:avLst>
          </a:prstGeom>
          <a:ln w="31750">
            <a:solidFill>
              <a:srgbClr val="834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29662" l="60842" r="85179">
                        <a14:foregroundMark x1="68799" y1="22246" x2="68799" y2="22246"/>
                        <a14:foregroundMark x1="80577" y1="5562" x2="80577" y2="5562"/>
                        <a14:foregroundMark x1="78861" y1="5234" x2="78861" y2="5234"/>
                        <a14:foregroundMark x1="75741" y1="6979" x2="75741" y2="6979"/>
                        <a14:foregroundMark x1="75819" y1="9378" x2="75819" y2="9378"/>
                        <a14:foregroundMark x1="79329" y1="8397" x2="79329" y2="8397"/>
                        <a14:foregroundMark x1="80031" y1="6652" x2="80031" y2="6652"/>
                        <a14:foregroundMark x1="81981" y1="4907" x2="81981" y2="4907"/>
                        <a14:foregroundMark x1="83307" y1="3381" x2="83307" y2="3381"/>
                        <a14:foregroundMark x1="76521" y1="5125" x2="76521" y2="5125"/>
                        <a14:foregroundMark x1="76365" y1="6325" x2="76365" y2="6325"/>
                        <a14:foregroundMark x1="78003" y1="5562" x2="78003" y2="5562"/>
                        <a14:foregroundMark x1="78627" y1="5889" x2="78627" y2="5889"/>
                        <a14:foregroundMark x1="79329" y1="3381" x2="79329" y2="3381"/>
                        <a14:foregroundMark x1="81045" y1="4580" x2="81045" y2="4580"/>
                        <a14:foregroundMark x1="82839" y1="2399" x2="82839" y2="2399"/>
                        <a14:foregroundMark x1="81747" y1="3162" x2="81747" y2="3162"/>
                        <a14:foregroundMark x1="80733" y1="3162" x2="80733" y2="3162"/>
                        <a14:foregroundMark x1="78081" y1="4253" x2="78081" y2="4253"/>
                        <a14:foregroundMark x1="77769" y1="4144" x2="77769" y2="4144"/>
                        <a14:foregroundMark x1="80499" y1="3381" x2="80499" y2="3381"/>
                        <a14:backgroundMark x1="63183" y1="21810" x2="63183" y2="21810"/>
                        <a14:backgroundMark x1="62324" y1="23664" x2="62324" y2="23664"/>
                        <a14:backgroundMark x1="62559" y1="26172" x2="62559" y2="26172"/>
                        <a14:backgroundMark x1="61622" y1="26499" x2="61622" y2="26499"/>
                        <a14:backgroundMark x1="63105" y1="24973" x2="63105" y2="24973"/>
                        <a14:backgroundMark x1="61700" y1="27045" x2="61700" y2="27045"/>
                        <a14:backgroundMark x1="75897" y1="2508" x2="75897" y2="2508"/>
                        <a14:backgroundMark x1="77145" y1="1745" x2="77145" y2="1745"/>
                        <a14:backgroundMark x1="80343" y1="1309" x2="80343" y2="1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72" r="14860" b="70244"/>
          <a:stretch/>
        </p:blipFill>
        <p:spPr>
          <a:xfrm>
            <a:off x="9031550" y="2157660"/>
            <a:ext cx="1414548" cy="12457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29662" l="60842" r="85179">
                        <a14:foregroundMark x1="68799" y1="22246" x2="68799" y2="22246"/>
                        <a14:foregroundMark x1="80577" y1="5562" x2="80577" y2="5562"/>
                        <a14:foregroundMark x1="78861" y1="5234" x2="78861" y2="5234"/>
                        <a14:foregroundMark x1="75741" y1="6979" x2="75741" y2="6979"/>
                        <a14:foregroundMark x1="75819" y1="9378" x2="75819" y2="9378"/>
                        <a14:foregroundMark x1="79329" y1="8397" x2="79329" y2="8397"/>
                        <a14:foregroundMark x1="80031" y1="6652" x2="80031" y2="6652"/>
                        <a14:foregroundMark x1="81981" y1="4907" x2="81981" y2="4907"/>
                        <a14:foregroundMark x1="83307" y1="3381" x2="83307" y2="3381"/>
                        <a14:foregroundMark x1="76521" y1="5125" x2="76521" y2="5125"/>
                        <a14:foregroundMark x1="76365" y1="6325" x2="76365" y2="6325"/>
                        <a14:foregroundMark x1="78003" y1="5562" x2="78003" y2="5562"/>
                        <a14:foregroundMark x1="78627" y1="5889" x2="78627" y2="5889"/>
                        <a14:foregroundMark x1="79329" y1="3381" x2="79329" y2="3381"/>
                        <a14:foregroundMark x1="81045" y1="4580" x2="81045" y2="4580"/>
                        <a14:foregroundMark x1="82839" y1="2399" x2="82839" y2="2399"/>
                        <a14:foregroundMark x1="81747" y1="3162" x2="81747" y2="3162"/>
                        <a14:foregroundMark x1="80733" y1="3162" x2="80733" y2="3162"/>
                        <a14:foregroundMark x1="78081" y1="4253" x2="78081" y2="4253"/>
                        <a14:foregroundMark x1="77769" y1="4144" x2="77769" y2="4144"/>
                        <a14:foregroundMark x1="80499" y1="3381" x2="80499" y2="3381"/>
                        <a14:backgroundMark x1="63183" y1="21810" x2="63183" y2="21810"/>
                        <a14:backgroundMark x1="62324" y1="23664" x2="62324" y2="23664"/>
                        <a14:backgroundMark x1="62559" y1="26172" x2="62559" y2="26172"/>
                        <a14:backgroundMark x1="61622" y1="26499" x2="61622" y2="26499"/>
                        <a14:backgroundMark x1="63105" y1="24973" x2="63105" y2="24973"/>
                        <a14:backgroundMark x1="61700" y1="27045" x2="61700" y2="27045"/>
                        <a14:backgroundMark x1="75897" y1="2508" x2="75897" y2="2508"/>
                        <a14:backgroundMark x1="77145" y1="1745" x2="77145" y2="1745"/>
                        <a14:backgroundMark x1="80343" y1="1309" x2="80343" y2="1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72" r="14860" b="70244"/>
          <a:stretch/>
        </p:blipFill>
        <p:spPr>
          <a:xfrm>
            <a:off x="9068402" y="3357199"/>
            <a:ext cx="1414548" cy="12457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7667" l="26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93">
            <a:off x="1459575" y="2011753"/>
            <a:ext cx="3678502" cy="2857500"/>
          </a:xfrm>
          <a:prstGeom prst="rect">
            <a:avLst/>
          </a:prstGeom>
        </p:spPr>
      </p:pic>
      <p:cxnSp>
        <p:nvCxnSpPr>
          <p:cNvPr id="42" name="연결선: 꺾임 41"/>
          <p:cNvCxnSpPr>
            <a:cxnSpLocks/>
          </p:cNvCxnSpPr>
          <p:nvPr/>
        </p:nvCxnSpPr>
        <p:spPr>
          <a:xfrm>
            <a:off x="6736121" y="4617487"/>
            <a:ext cx="1779206" cy="84199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/>
          <p:cNvCxnSpPr>
            <a:cxnSpLocks/>
          </p:cNvCxnSpPr>
          <p:nvPr/>
        </p:nvCxnSpPr>
        <p:spPr>
          <a:xfrm>
            <a:off x="6707086" y="4747803"/>
            <a:ext cx="1808241" cy="883502"/>
          </a:xfrm>
          <a:prstGeom prst="bentConnector3">
            <a:avLst>
              <a:gd name="adj1" fmla="val 32301"/>
            </a:avLst>
          </a:prstGeom>
          <a:ln w="317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726" l="9524" r="895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7" b="17526"/>
          <a:stretch/>
        </p:blipFill>
        <p:spPr>
          <a:xfrm rot="5400000" flipH="1">
            <a:off x="8926458" y="4846566"/>
            <a:ext cx="822748" cy="131336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55" b="90909" l="9957" r="898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32828" r="63967" b="41871"/>
          <a:stretch/>
        </p:blipFill>
        <p:spPr>
          <a:xfrm rot="10800000">
            <a:off x="8542807" y="5470718"/>
            <a:ext cx="135585" cy="1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66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Motor Control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26226" y="2025087"/>
            <a:ext cx="11505944" cy="2054389"/>
            <a:chOff x="426226" y="2094536"/>
            <a:chExt cx="11505944" cy="2054389"/>
          </a:xfrm>
        </p:grpSpPr>
        <p:sp>
          <p:nvSpPr>
            <p:cNvPr id="7" name="TextBox 6"/>
            <p:cNvSpPr txBox="1"/>
            <p:nvPr/>
          </p:nvSpPr>
          <p:spPr>
            <a:xfrm>
              <a:off x="426226" y="2094536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match_direction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426226" y="2519680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426226" y="4148925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19760" y="2520337"/>
              <a:ext cx="10403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def </a:t>
              </a:r>
              <a:r>
                <a:rPr lang="en-US" altLang="ko-KR" sz="1600" dirty="0" err="1"/>
                <a:t>match_direction</a:t>
              </a:r>
              <a:r>
                <a:rPr lang="en-US" altLang="ko-KR" sz="1600" dirty="0"/>
                <a:t>(</a:t>
              </a:r>
              <a:r>
                <a:rPr lang="en-US" altLang="ko-KR" sz="1600" dirty="0" err="1"/>
                <a:t>input_string</a:t>
              </a:r>
              <a:r>
                <a:rPr lang="en-US" altLang="ko-KR" sz="16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앱에서 누른 버튼 방향대로 모터의 방향을 제어하는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if</a:t>
              </a:r>
              <a:r>
                <a:rPr lang="ko-KR" altLang="en-US" sz="1600" dirty="0"/>
                <a:t> </a:t>
              </a:r>
              <a:r>
                <a:rPr lang="en-US" altLang="ko-KR" sz="1600" dirty="0" err="1"/>
                <a:t>input_string</a:t>
              </a:r>
              <a:r>
                <a:rPr lang="en-US" altLang="ko-KR" sz="1600" dirty="0"/>
                <a:t> == “r” : pan_pos1 += 10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</a:t>
              </a:r>
              <a:r>
                <a:rPr lang="en-US" altLang="ko-KR" sz="1600" dirty="0" err="1"/>
                <a:t>elif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input_string</a:t>
              </a:r>
              <a:r>
                <a:rPr lang="en-US" altLang="ko-KR" sz="1600" dirty="0"/>
                <a:t> ==“l” : pan_pos1 -= 10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26226" y="4284423"/>
            <a:ext cx="11505944" cy="2364793"/>
            <a:chOff x="426226" y="4446472"/>
            <a:chExt cx="11505944" cy="2364793"/>
          </a:xfrm>
        </p:grpSpPr>
        <p:sp>
          <p:nvSpPr>
            <p:cNvPr id="12" name="TextBox 11"/>
            <p:cNvSpPr txBox="1"/>
            <p:nvPr/>
          </p:nvSpPr>
          <p:spPr>
            <a:xfrm>
              <a:off x="426226" y="4446472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get_pattern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426226" y="4871616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426226" y="6767083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19760" y="4872273"/>
              <a:ext cx="104038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def </a:t>
              </a:r>
              <a:r>
                <a:rPr lang="en-US" altLang="ko-KR" sz="1600" dirty="0" err="1"/>
                <a:t>get_pattern</a:t>
              </a:r>
              <a:r>
                <a:rPr lang="en-US" altLang="ko-KR" sz="1600" dirty="0"/>
                <a:t>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데이터베이스에 저장된 패턴 정보를 가져와 모터의 방향을 제어하는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for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 in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range(0, </a:t>
              </a:r>
              <a:r>
                <a:rPr lang="en-US" altLang="ko-KR" sz="1600" dirty="0" err="1"/>
                <a:t>len</a:t>
              </a:r>
              <a:r>
                <a:rPr lang="en-US" altLang="ko-KR" sz="1600" dirty="0"/>
                <a:t>(data)):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	</a:t>
              </a:r>
              <a:r>
                <a:rPr lang="en-US" altLang="ko-KR" sz="1600" dirty="0" err="1"/>
                <a:t>multi_strs</a:t>
              </a:r>
              <a:r>
                <a:rPr lang="en-US" altLang="ko-KR" sz="1600" dirty="0"/>
                <a:t>[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] = </a:t>
              </a:r>
              <a:r>
                <a:rPr lang="en-US" altLang="ko-KR" sz="1600" dirty="0" err="1"/>
                <a:t>match_direction</a:t>
              </a:r>
              <a:r>
                <a:rPr lang="en-US" altLang="ko-KR" sz="1600" dirty="0"/>
                <a:t>(data[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])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call(</a:t>
              </a:r>
              <a:r>
                <a:rPr lang="en-US" altLang="ko-KR" sz="1600" dirty="0" err="1"/>
                <a:t>multi_strs</a:t>
              </a:r>
              <a:r>
                <a:rPr lang="en-US" altLang="ko-KR" sz="1600" dirty="0"/>
                <a:t>[0] + ” | ” + </a:t>
              </a:r>
              <a:r>
                <a:rPr lang="en-US" altLang="ko-KR" sz="1600" dirty="0" err="1"/>
                <a:t>multi_strs</a:t>
              </a:r>
              <a:r>
                <a:rPr lang="en-US" altLang="ko-KR" sz="1600" dirty="0"/>
                <a:t>[1], shell=True)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77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latin typeface="맑은 고딕" panose="020B0503020000020004" pitchFamily="50" charset="-127"/>
              </a:rPr>
              <a:t>RegistrationIntentService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775" y="2050830"/>
            <a:ext cx="115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onHandleIntent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217882" y="2612278"/>
            <a:ext cx="11505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231775" y="5491591"/>
            <a:ext cx="114735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8974" y="2576847"/>
            <a:ext cx="11312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형 식</a:t>
            </a:r>
            <a:r>
              <a:rPr lang="en-US" altLang="ko-KR" sz="1600" dirty="0"/>
              <a:t>		void </a:t>
            </a:r>
            <a:r>
              <a:rPr lang="en-US" altLang="ko-KR" sz="1600" dirty="0" err="1"/>
              <a:t>onHandleIntent</a:t>
            </a:r>
            <a:r>
              <a:rPr lang="en-US" altLang="ko-KR" sz="1600" dirty="0"/>
              <a:t>( Intent </a:t>
            </a:r>
            <a:r>
              <a:rPr lang="en-US" altLang="ko-KR" sz="1600" dirty="0" err="1"/>
              <a:t>intent</a:t>
            </a:r>
            <a:r>
              <a:rPr lang="en-US" altLang="ko-KR" sz="1600" dirty="0"/>
              <a:t> 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설 명</a:t>
            </a:r>
            <a:r>
              <a:rPr lang="en-US" altLang="ko-KR" sz="1600" dirty="0"/>
              <a:t>		</a:t>
            </a:r>
            <a:r>
              <a:rPr lang="ko-KR" altLang="en-US" sz="1600" dirty="0"/>
              <a:t>구글 프로젝트를 통해 제공받은 </a:t>
            </a:r>
            <a:r>
              <a:rPr lang="en-US" altLang="ko-KR" sz="1600" dirty="0"/>
              <a:t>Sender ID</a:t>
            </a:r>
            <a:r>
              <a:rPr lang="ko-KR" altLang="en-US" sz="1600" dirty="0"/>
              <a:t>를 통하여 서버로 전송하여 디바이스의 토큰 값을 제공 받음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</a:t>
            </a:r>
            <a:r>
              <a:rPr lang="ko-KR" altLang="en-US" sz="1600" dirty="0"/>
              <a:t>제공 받은 토큰 값을 이용하여 해당 디바이스에 푸시 알림을 보낼 수 있음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예 시</a:t>
            </a:r>
            <a:r>
              <a:rPr lang="en-US" altLang="ko-KR" sz="1600" dirty="0"/>
              <a:t>		</a:t>
            </a:r>
            <a:r>
              <a:rPr lang="en-US" altLang="ko-KR" sz="1600" dirty="0" err="1"/>
              <a:t>InstanceID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instanceID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InstanceID.getInstance</a:t>
            </a:r>
            <a:r>
              <a:rPr lang="en-US" altLang="ko-KR" sz="1600" dirty="0"/>
              <a:t>(this);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	String token = </a:t>
            </a:r>
            <a:r>
              <a:rPr lang="en-US" altLang="ko-KR" sz="1600" dirty="0" err="1"/>
              <a:t>instanceID.getToken</a:t>
            </a:r>
            <a:r>
              <a:rPr lang="en-US" altLang="ko-KR" sz="1600" dirty="0"/>
              <a:t>(SENDID, </a:t>
            </a:r>
            <a:r>
              <a:rPr lang="en-US" altLang="ko-KR" sz="1600" dirty="0" err="1"/>
              <a:t>GoogleCloudMessaging.</a:t>
            </a:r>
            <a:r>
              <a:rPr lang="en-US" altLang="ko-KR" sz="1600" i="1" dirty="0" err="1">
                <a:solidFill>
                  <a:srgbClr val="800080"/>
                </a:solidFill>
              </a:rPr>
              <a:t>INSTANCE_ID_SCOPE</a:t>
            </a:r>
            <a:r>
              <a:rPr lang="en-US" altLang="ko-KR" sz="1600" dirty="0"/>
              <a:t>, null);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	</a:t>
            </a:r>
            <a:r>
              <a:rPr lang="en-US" altLang="ko-KR" sz="1600" dirty="0" err="1"/>
              <a:t>GcmPubSub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pubSub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 err="1"/>
              <a:t>GcmPubSub.getInstance</a:t>
            </a:r>
            <a:r>
              <a:rPr lang="en-US" altLang="ko-KR" sz="1600" dirty="0"/>
              <a:t>(this);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	</a:t>
            </a:r>
            <a:r>
              <a:rPr lang="en-US" altLang="ko-KR" sz="1600" dirty="0" err="1"/>
              <a:t>pubSub.subscribe</a:t>
            </a:r>
            <a:r>
              <a:rPr lang="en-US" altLang="ko-KR" sz="1600" dirty="0"/>
              <a:t>(token, “/topics/”+</a:t>
            </a:r>
            <a:r>
              <a:rPr lang="en-US" altLang="ko-KR" sz="1600" i="1" dirty="0">
                <a:solidFill>
                  <a:srgbClr val="800080"/>
                </a:solidFill>
              </a:rPr>
              <a:t>FCM_NOTICE</a:t>
            </a:r>
            <a:r>
              <a:rPr lang="en-US" altLang="ko-KR" sz="1600" dirty="0"/>
              <a:t>, null);</a:t>
            </a:r>
          </a:p>
        </p:txBody>
      </p:sp>
    </p:spTree>
    <p:extLst>
      <p:ext uri="{BB962C8B-B14F-4D97-AF65-F5344CB8AC3E}">
        <p14:creationId xmlns:p14="http://schemas.microsoft.com/office/powerpoint/2010/main" val="266612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26226" y="4367870"/>
            <a:ext cx="11505944" cy="1730305"/>
            <a:chOff x="426226" y="2094536"/>
            <a:chExt cx="11505944" cy="1730305"/>
          </a:xfrm>
        </p:grpSpPr>
        <p:sp>
          <p:nvSpPr>
            <p:cNvPr id="25" name="TextBox 24"/>
            <p:cNvSpPr txBox="1"/>
            <p:nvPr/>
          </p:nvSpPr>
          <p:spPr>
            <a:xfrm>
              <a:off x="426226" y="2094536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맑은 고딕" panose="020B0503020000020004" pitchFamily="50" charset="-127"/>
                </a:rPr>
                <a:t>sendNotification</a:t>
              </a:r>
              <a:endParaRPr lang="ko-KR" altLang="ko-KR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26" name="직선 연결선 25"/>
            <p:cNvCxnSpPr>
              <a:cxnSpLocks/>
            </p:cNvCxnSpPr>
            <p:nvPr/>
          </p:nvCxnSpPr>
          <p:spPr>
            <a:xfrm>
              <a:off x="426226" y="2519680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cxnSpLocks/>
            </p:cNvCxnSpPr>
            <p:nvPr/>
          </p:nvCxnSpPr>
          <p:spPr>
            <a:xfrm>
              <a:off x="426226" y="3824841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9760" y="2520337"/>
              <a:ext cx="10403840" cy="115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void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sendNotification(String title, String message)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String </a:t>
              </a:r>
              <a:r>
                <a:rPr lang="ko-KR" altLang="en-US" sz="1600" dirty="0"/>
                <a:t>형 </a:t>
              </a:r>
              <a:r>
                <a:rPr lang="en-US" altLang="ko-KR" sz="1600" dirty="0"/>
                <a:t>2</a:t>
              </a:r>
              <a:r>
                <a:rPr lang="ko-KR" altLang="en-US" sz="1600" dirty="0"/>
                <a:t>개를 파라미터로 받아 </a:t>
              </a:r>
              <a:r>
                <a:rPr lang="en-US" altLang="ko-KR" sz="1600" dirty="0"/>
                <a:t>push</a:t>
              </a:r>
              <a:r>
                <a:rPr lang="ko-KR" altLang="en-US" sz="1600" dirty="0"/>
                <a:t> 내용 출력 지원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</a:t>
              </a:r>
              <a:r>
                <a:rPr lang="ko-KR" altLang="ko-KR" sz="160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sendNotification</a:t>
              </a:r>
              <a:r>
                <a:rPr lang="ko-KR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ko-KR" sz="160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title</a:t>
              </a:r>
              <a:r>
                <a:rPr lang="ko-KR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ko-KR" sz="160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message</a:t>
              </a:r>
              <a:r>
                <a:rPr lang="ko-KR" altLang="ko-KR" sz="16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);</a:t>
              </a:r>
              <a:endParaRPr lang="ko-KR" altLang="ko-KR" sz="16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latin typeface="맑은 고딕" panose="020B0503020000020004" pitchFamily="50" charset="-127"/>
              </a:rPr>
              <a:t>MyGcmListenerService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26226" y="2066043"/>
            <a:ext cx="11505944" cy="2077547"/>
            <a:chOff x="426226" y="2094536"/>
            <a:chExt cx="11505944" cy="2077547"/>
          </a:xfrm>
        </p:grpSpPr>
        <p:sp>
          <p:nvSpPr>
            <p:cNvPr id="4" name="TextBox 3"/>
            <p:cNvSpPr txBox="1"/>
            <p:nvPr/>
          </p:nvSpPr>
          <p:spPr>
            <a:xfrm>
              <a:off x="426226" y="2094536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onMessageReceived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/>
            <p:cNvCxnSpPr>
              <a:cxnSpLocks/>
            </p:cNvCxnSpPr>
            <p:nvPr/>
          </p:nvCxnSpPr>
          <p:spPr>
            <a:xfrm>
              <a:off x="426226" y="2519680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426226" y="4172083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19760" y="2520337"/>
              <a:ext cx="10403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void</a:t>
              </a:r>
              <a:r>
                <a:rPr lang="ko-KR" altLang="en-US" sz="1600" dirty="0"/>
                <a:t> </a:t>
              </a:r>
              <a:r>
                <a:rPr lang="en-US" altLang="ko-KR" sz="1600" dirty="0" err="1"/>
                <a:t>onMessageReceived</a:t>
              </a:r>
              <a:r>
                <a:rPr lang="en-US" altLang="ko-KR" sz="1600" dirty="0"/>
                <a:t>(String from, Bundle data)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파라미터 </a:t>
              </a:r>
              <a:r>
                <a:rPr lang="en-US" altLang="ko-KR" sz="1600" dirty="0"/>
                <a:t>from</a:t>
              </a:r>
              <a:r>
                <a:rPr lang="ko-KR" altLang="en-US" sz="1600" dirty="0"/>
                <a:t>으로 메시지의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종류를 구분하고 </a:t>
              </a:r>
              <a:r>
                <a:rPr lang="en-US" altLang="ko-KR" sz="1600" dirty="0"/>
                <a:t>data</a:t>
              </a:r>
              <a:r>
                <a:rPr lang="ko-KR" altLang="en-US" sz="1600" dirty="0"/>
                <a:t>에서 메시지 정보를 받아 옴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if ( </a:t>
              </a:r>
              <a:r>
                <a:rPr lang="en-US" altLang="ko-KR" sz="1600" dirty="0" err="1"/>
                <a:t>from.startsWith</a:t>
              </a:r>
              <a:r>
                <a:rPr lang="en-US" altLang="ko-KR" sz="1600" dirty="0"/>
                <a:t>( “/topics/notice” ) )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{ sendNotification(“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”, message); }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else { sendNotification(title, message); }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049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26226" y="2013511"/>
            <a:ext cx="11505944" cy="2112272"/>
            <a:chOff x="426226" y="2094536"/>
            <a:chExt cx="11505944" cy="2112272"/>
          </a:xfrm>
        </p:grpSpPr>
        <p:sp>
          <p:nvSpPr>
            <p:cNvPr id="25" name="TextBox 24"/>
            <p:cNvSpPr txBox="1"/>
            <p:nvPr/>
          </p:nvSpPr>
          <p:spPr>
            <a:xfrm>
              <a:off x="426226" y="2094536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</a:rPr>
                <a:t>onTokenRefresh</a:t>
              </a:r>
              <a:endParaRPr lang="ko-KR" altLang="ko-KR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26" name="직선 연결선 25"/>
            <p:cNvCxnSpPr>
              <a:cxnSpLocks/>
            </p:cNvCxnSpPr>
            <p:nvPr/>
          </p:nvCxnSpPr>
          <p:spPr>
            <a:xfrm>
              <a:off x="426226" y="2519680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cxnSpLocks/>
            </p:cNvCxnSpPr>
            <p:nvPr/>
          </p:nvCxnSpPr>
          <p:spPr>
            <a:xfrm>
              <a:off x="426226" y="4206808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9760" y="2520337"/>
              <a:ext cx="10403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void </a:t>
              </a:r>
              <a:r>
                <a:rPr lang="en-US" altLang="ko-KR" sz="1600" dirty="0" err="1"/>
                <a:t>onTokenRefresh</a:t>
              </a:r>
              <a:r>
                <a:rPr lang="en-US" altLang="ko-KR" sz="1600" dirty="0"/>
                <a:t>( 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토큰이 갱신될 때 마다 호출되어 토큰의 교체를 담당하는 부분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Intent </a:t>
              </a:r>
              <a:r>
                <a:rPr lang="en-US" altLang="ko-KR" sz="1600" dirty="0" err="1"/>
                <a:t>intent</a:t>
              </a:r>
              <a:r>
                <a:rPr lang="en-US" altLang="ko-KR" sz="1600" dirty="0"/>
                <a:t> = new Intent (this, </a:t>
              </a:r>
              <a:r>
                <a:rPr lang="en-US" altLang="ko-KR" sz="1600" dirty="0" err="1"/>
                <a:t>RegistrationIntentService.class</a:t>
              </a:r>
              <a:r>
                <a:rPr lang="en-US" altLang="ko-KR" sz="1600" dirty="0"/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en-US" altLang="ko-KR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startService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(intent);</a:t>
              </a:r>
              <a:endPara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latin typeface="맑은 고딕" panose="020B0503020000020004" pitchFamily="50" charset="-127"/>
              </a:rPr>
              <a:t>MyInstanceIDListenerService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26226" y="4368765"/>
            <a:ext cx="11505944" cy="2112272"/>
            <a:chOff x="426226" y="2094536"/>
            <a:chExt cx="11505944" cy="2112272"/>
          </a:xfrm>
        </p:grpSpPr>
        <p:sp>
          <p:nvSpPr>
            <p:cNvPr id="19" name="TextBox 18"/>
            <p:cNvSpPr txBox="1"/>
            <p:nvPr/>
          </p:nvSpPr>
          <p:spPr>
            <a:xfrm>
              <a:off x="426226" y="2094536"/>
              <a:ext cx="11505944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checkPlayServices( )</a:t>
              </a:r>
            </a:p>
          </p:txBody>
        </p: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426226" y="2519680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>
              <a:off x="426226" y="4206808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19760" y="2612937"/>
              <a:ext cx="110243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</a:t>
              </a:r>
              <a:r>
                <a:rPr lang="en-US" altLang="ko-KR" sz="1600" dirty="0" err="1"/>
                <a:t>boolean</a:t>
              </a:r>
              <a:r>
                <a:rPr lang="en-US" altLang="ko-KR" sz="1600" dirty="0"/>
                <a:t> checkPlayServices( 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토큰을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생성하기 전에 호출하여 해당 디바이스가 </a:t>
              </a:r>
              <a:r>
                <a:rPr lang="en-US" altLang="ko-KR" sz="1600" dirty="0"/>
                <a:t>Google Play Services </a:t>
              </a:r>
              <a:r>
                <a:rPr lang="ko-KR" altLang="en-US" sz="1600" dirty="0"/>
                <a:t>가 동작하는 환경인지 확인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리 턴 값</a:t>
              </a:r>
              <a:r>
                <a:rPr lang="en-US" altLang="ko-KR" sz="1600" dirty="0"/>
                <a:t>		true : </a:t>
              </a:r>
              <a:r>
                <a:rPr lang="ko-KR" altLang="en-US" sz="1600" dirty="0"/>
                <a:t>동작 가능 환경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false : </a:t>
              </a:r>
              <a:r>
                <a:rPr lang="ko-KR" altLang="en-US" sz="1600" dirty="0"/>
                <a:t>동작 불가능 환경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61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26226" y="2048236"/>
            <a:ext cx="115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</a:rPr>
              <a:t>doInBackground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426226" y="2473380"/>
            <a:ext cx="112179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>
            <a:off x="426226" y="5977732"/>
            <a:ext cx="112179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9760" y="2555062"/>
            <a:ext cx="10403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형 식</a:t>
            </a:r>
            <a:r>
              <a:rPr lang="en-US" altLang="ko-KR" sz="1600" dirty="0"/>
              <a:t>		Void </a:t>
            </a:r>
            <a:r>
              <a:rPr lang="en-US" altLang="ko-KR" sz="1600" dirty="0" err="1"/>
              <a:t>doInBackground</a:t>
            </a:r>
            <a:r>
              <a:rPr lang="en-US" altLang="ko-KR" sz="1600" dirty="0"/>
              <a:t>(Void. . . arg0)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설 명</a:t>
            </a:r>
            <a:r>
              <a:rPr lang="en-US" altLang="ko-KR" sz="1600" dirty="0"/>
              <a:t>		</a:t>
            </a:r>
            <a:r>
              <a:rPr lang="ko-KR" altLang="en-US" sz="1600" dirty="0"/>
              <a:t>소켓 통신을 통하여 데이터를 송수신하는 메소드로 쓰레드를 실행함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예 시</a:t>
            </a:r>
            <a:r>
              <a:rPr lang="en-US" altLang="ko-KR" sz="1600" dirty="0"/>
              <a:t>		</a:t>
            </a:r>
            <a:r>
              <a:rPr lang="ko-KR" altLang="en-US" sz="1600" dirty="0"/>
              <a:t>서버에 메시지 전송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OutputStream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socket.getOutputStream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out.write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myMessage.getBytes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) );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서버로부터 메시지 수신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InputStream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inputStream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socket.getInputStream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ServerTask</a:t>
            </a:r>
            <a:endParaRPr lang="ko-KR" altLang="en-US" dirty="0"/>
          </a:p>
        </p:txBody>
      </p:sp>
      <p:sp>
        <p:nvSpPr>
          <p:cNvPr id="6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48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29000" y="2026142"/>
            <a:ext cx="11505944" cy="2769495"/>
            <a:chOff x="426226" y="4446472"/>
            <a:chExt cx="11505944" cy="2769495"/>
          </a:xfrm>
        </p:grpSpPr>
        <p:sp>
          <p:nvSpPr>
            <p:cNvPr id="21" name="TextBox 20"/>
            <p:cNvSpPr txBox="1"/>
            <p:nvPr/>
          </p:nvSpPr>
          <p:spPr>
            <a:xfrm>
              <a:off x="426226" y="4446472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get_video</a:t>
              </a:r>
              <a:endPara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연결선 21"/>
            <p:cNvCxnSpPr>
              <a:cxnSpLocks/>
            </p:cNvCxnSpPr>
            <p:nvPr/>
          </p:nvCxnSpPr>
          <p:spPr>
            <a:xfrm>
              <a:off x="426226" y="4871616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426226" y="7215967"/>
              <a:ext cx="1092757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19760" y="4872273"/>
              <a:ext cx="1040384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def </a:t>
              </a:r>
              <a:r>
                <a:rPr lang="en-US" altLang="ko-KR" sz="1600" dirty="0" err="1"/>
                <a:t>get_video</a:t>
              </a:r>
              <a:r>
                <a:rPr lang="en-US" altLang="ko-KR" sz="1600" dirty="0"/>
                <a:t>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</a:t>
              </a:r>
              <a:r>
                <a:rPr lang="ko-KR" altLang="en-US" sz="1600" dirty="0"/>
                <a:t>카메라의 영상을 가져오는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if not </a:t>
              </a:r>
              <a:r>
                <a:rPr lang="en-US" altLang="ko-KR" sz="1600" dirty="0" err="1"/>
                <a:t>args.get</a:t>
              </a:r>
              <a:r>
                <a:rPr lang="en-US" altLang="ko-KR" sz="1600" dirty="0"/>
                <a:t>(“video”, False):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	camera = cv2.VideoCapture(0)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else: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	camera = cv2.VideoCapture(</a:t>
              </a:r>
              <a:r>
                <a:rPr lang="en-US" altLang="ko-KR" sz="1600" dirty="0" err="1"/>
                <a:t>args</a:t>
              </a:r>
              <a:r>
                <a:rPr lang="en-US" altLang="ko-KR" sz="1600" dirty="0"/>
                <a:t>[“video”])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97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610" y="1648605"/>
            <a:ext cx="11586634" cy="505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</a:t>
            </a:r>
            <a:r>
              <a:rPr lang="en-US" altLang="ko-KR" sz="1600" b="1" dirty="0"/>
              <a:t>&lt; </a:t>
            </a:r>
            <a:r>
              <a:rPr lang="ko-KR" altLang="en-US" sz="1600" b="1" dirty="0"/>
              <a:t>지난 발표에서 지적 사항 </a:t>
            </a:r>
            <a:r>
              <a:rPr lang="en-US" altLang="ko-KR" sz="1600" b="1" dirty="0"/>
              <a:t>&gt;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1. </a:t>
            </a:r>
            <a:r>
              <a:rPr lang="ko-KR" altLang="en-US" sz="1600" dirty="0"/>
              <a:t>주인이 능동적으로 불러서 놀아줄 수 있는 기능은</a:t>
            </a:r>
            <a:r>
              <a:rPr lang="en-US" altLang="ko-KR" sz="1600" dirty="0"/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2. </a:t>
            </a:r>
            <a:r>
              <a:rPr lang="ko-KR" altLang="en-US" sz="1600" dirty="0"/>
              <a:t>개발의 범위를 정확히 할 것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b="1" dirty="0"/>
              <a:t>  </a:t>
            </a:r>
            <a:r>
              <a:rPr lang="en-US" altLang="ko-KR" sz="1600" b="1" dirty="0"/>
              <a:t>&lt; </a:t>
            </a:r>
            <a:r>
              <a:rPr lang="ko-KR" altLang="en-US" sz="1600" b="1" dirty="0"/>
              <a:t>지적 사항에 대한 답변 </a:t>
            </a:r>
            <a:r>
              <a:rPr lang="en-US" altLang="ko-KR" sz="1600" b="1" dirty="0"/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/>
              <a:t>     </a:t>
            </a:r>
            <a:r>
              <a:rPr lang="en-US" altLang="ko-KR" sz="1600" dirty="0"/>
              <a:t>1. </a:t>
            </a:r>
            <a:r>
              <a:rPr lang="ko-KR" altLang="en-US" sz="1600" dirty="0"/>
              <a:t>장치가 있는 장소로 고양이의 관심 유도를 위해 고양이의 울음소리를 스피커로 출력하는 소리기능을 추가</a:t>
            </a: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2. </a:t>
            </a:r>
            <a:r>
              <a:rPr lang="ko-KR" altLang="en-US" sz="1600" dirty="0"/>
              <a:t>개발범위 </a:t>
            </a:r>
            <a:r>
              <a:rPr lang="en-US" altLang="ko-KR" sz="1600" dirty="0"/>
              <a:t>: </a:t>
            </a:r>
            <a:r>
              <a:rPr lang="ko-KR" altLang="en-US" sz="1600" dirty="0"/>
              <a:t>기본 기능 </a:t>
            </a:r>
            <a:r>
              <a:rPr lang="en-US" altLang="ko-KR" sz="1600" dirty="0"/>
              <a:t>5</a:t>
            </a:r>
            <a:r>
              <a:rPr lang="ko-KR" altLang="en-US" sz="1600" dirty="0"/>
              <a:t>가지</a:t>
            </a:r>
            <a:r>
              <a:rPr lang="en-US" altLang="ko-KR" sz="1600" dirty="0"/>
              <a:t>, </a:t>
            </a:r>
            <a:r>
              <a:rPr lang="ko-KR" altLang="en-US" sz="1600" dirty="0"/>
              <a:t>부가기능 </a:t>
            </a:r>
            <a:r>
              <a:rPr lang="en-US" altLang="ko-KR" sz="1600" dirty="0"/>
              <a:t>1</a:t>
            </a:r>
            <a:r>
              <a:rPr lang="ko-KR" altLang="en-US" sz="1600" dirty="0"/>
              <a:t>가지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         - </a:t>
            </a:r>
            <a:r>
              <a:rPr lang="ko-KR" altLang="en-US" sz="1600" dirty="0"/>
              <a:t>기본기능 </a:t>
            </a:r>
            <a:r>
              <a:rPr lang="en-US" altLang="ko-KR" sz="1600" dirty="0"/>
              <a:t>-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	1) </a:t>
            </a:r>
            <a:r>
              <a:rPr lang="ko-KR" altLang="en-US" sz="1600" dirty="0"/>
              <a:t>스마트 폰을 통한 실시간 레이저 포인터 제어 </a:t>
            </a:r>
            <a:r>
              <a:rPr lang="en-US" altLang="ko-KR" sz="1600" dirty="0"/>
              <a:t>	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2) </a:t>
            </a:r>
            <a:r>
              <a:rPr lang="ko-KR" altLang="en-US" sz="1600" dirty="0"/>
              <a:t>영상처리를 통한 고양이 감지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	3) </a:t>
            </a:r>
            <a:r>
              <a:rPr lang="ko-KR" altLang="en-US" sz="1600" dirty="0"/>
              <a:t>자동모드 일 경우 저장된 패턴 출력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	4)</a:t>
            </a:r>
            <a:r>
              <a:rPr lang="ko-KR" altLang="en-US" sz="1600" dirty="0"/>
              <a:t> 카메라를 통한 실시간 영상 출력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	5) </a:t>
            </a:r>
            <a:r>
              <a:rPr lang="ko-KR" altLang="en-US" sz="1600" dirty="0"/>
              <a:t>스피커를 통한 음성 출력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700" dirty="0"/>
              <a:t>	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   - </a:t>
            </a:r>
            <a:r>
              <a:rPr lang="ko-KR" altLang="en-US" sz="1600" dirty="0"/>
              <a:t>부가 기능 </a:t>
            </a:r>
            <a:r>
              <a:rPr lang="en-US" altLang="ko-KR" sz="1600" dirty="0"/>
              <a:t>-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1) </a:t>
            </a:r>
            <a:r>
              <a:rPr lang="ko-KR" altLang="en-US" sz="1600" dirty="0"/>
              <a:t>사용자 레이저 패턴 저장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922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26226" y="2048236"/>
            <a:ext cx="115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</a:rPr>
              <a:t>selectROI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426226" y="2473380"/>
            <a:ext cx="112179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>
            <a:off x="426226" y="4946952"/>
            <a:ext cx="112179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9760" y="2555062"/>
            <a:ext cx="10403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형 식</a:t>
            </a:r>
            <a:r>
              <a:rPr lang="en-US" altLang="ko-KR" sz="1600" dirty="0"/>
              <a:t>		def </a:t>
            </a:r>
            <a:r>
              <a:rPr lang="en-US" altLang="ko-KR" sz="1600" dirty="0" err="1"/>
              <a:t>selectROI</a:t>
            </a:r>
            <a:r>
              <a:rPr lang="en-US" altLang="ko-KR" sz="1600" dirty="0"/>
              <a:t>(event, x, y, flags, </a:t>
            </a:r>
            <a:r>
              <a:rPr lang="en-US" altLang="ko-KR" sz="1600" dirty="0" err="1"/>
              <a:t>param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설 명</a:t>
            </a:r>
            <a:r>
              <a:rPr lang="en-US" altLang="ko-KR" sz="1600" dirty="0"/>
              <a:t>		</a:t>
            </a:r>
            <a:r>
              <a:rPr lang="ko-KR" altLang="en-US" sz="1600" dirty="0"/>
              <a:t>영상처리의 범위를 설정하는 함수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예 시</a:t>
            </a:r>
            <a:r>
              <a:rPr lang="en-US" altLang="ko-KR" sz="1600" dirty="0"/>
              <a:t>		if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inputMode</a:t>
            </a:r>
            <a:r>
              <a:rPr lang="en-US" altLang="ko-KR" sz="1600" dirty="0"/>
              <a:t> and event == cv2.EVENT_LBUTTONDOWN and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roiPts</a:t>
            </a:r>
            <a:r>
              <a:rPr lang="en-US" altLang="ko-KR" sz="1600" dirty="0"/>
              <a:t>) &lt; 4: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	</a:t>
            </a:r>
            <a:r>
              <a:rPr lang="en-US" altLang="ko-KR" sz="1600" dirty="0" err="1"/>
              <a:t>roiPts.append</a:t>
            </a:r>
            <a:r>
              <a:rPr lang="en-US" altLang="ko-KR" sz="1600" dirty="0"/>
              <a:t>((x, y))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          cv2.circle(frame, (x, y), 4, (0, 255, 0), 2)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          cv2.imshow(“frame”, frame)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6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028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26226" y="2013511"/>
            <a:ext cx="11505944" cy="2364793"/>
            <a:chOff x="426226" y="2094536"/>
            <a:chExt cx="11505944" cy="2364793"/>
          </a:xfrm>
        </p:grpSpPr>
        <p:sp>
          <p:nvSpPr>
            <p:cNvPr id="25" name="TextBox 24"/>
            <p:cNvSpPr txBox="1"/>
            <p:nvPr/>
          </p:nvSpPr>
          <p:spPr>
            <a:xfrm>
              <a:off x="426226" y="2094536"/>
              <a:ext cx="11505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</a:rPr>
                <a:t>perform_meanShift</a:t>
              </a:r>
              <a:endParaRPr lang="ko-KR" altLang="ko-KR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26" name="직선 연결선 25"/>
            <p:cNvCxnSpPr>
              <a:cxnSpLocks/>
            </p:cNvCxnSpPr>
            <p:nvPr/>
          </p:nvCxnSpPr>
          <p:spPr>
            <a:xfrm>
              <a:off x="426226" y="2519680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cxnSpLocks/>
            </p:cNvCxnSpPr>
            <p:nvPr/>
          </p:nvCxnSpPr>
          <p:spPr>
            <a:xfrm>
              <a:off x="426226" y="4439562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9760" y="2520337"/>
              <a:ext cx="104038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def </a:t>
              </a:r>
              <a:r>
                <a:rPr lang="en-US" altLang="ko-KR" sz="1600" dirty="0" err="1"/>
                <a:t>perform_meanShift</a:t>
              </a:r>
              <a:r>
                <a:rPr lang="en-US" altLang="ko-KR" sz="1600" dirty="0"/>
                <a:t>(frame, 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frame</a:t>
              </a:r>
              <a:r>
                <a:rPr lang="ko-KR" altLang="en-US" sz="1600" dirty="0"/>
                <a:t>의 색 공간을 </a:t>
              </a:r>
              <a:r>
                <a:rPr lang="en-US" altLang="ko-KR" sz="1600" dirty="0"/>
                <a:t>HSV</a:t>
              </a:r>
              <a:r>
                <a:rPr lang="ko-KR" altLang="en-US" sz="1600" dirty="0"/>
                <a:t>로 바꾸고 </a:t>
              </a:r>
              <a:r>
                <a:rPr lang="en-US" altLang="ko-KR" sz="1600" dirty="0" err="1"/>
                <a:t>meanShift</a:t>
              </a:r>
              <a:r>
                <a:rPr lang="ko-KR" altLang="en-US" sz="1600" dirty="0"/>
                <a:t>를 수행하는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if </a:t>
              </a:r>
              <a:r>
                <a:rPr lang="en-US" altLang="ko-KR" sz="1600" dirty="0" err="1"/>
                <a:t>roiBox</a:t>
              </a:r>
              <a:r>
                <a:rPr lang="en-US" altLang="ko-KR" sz="1600" dirty="0"/>
                <a:t> is not None: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	</a:t>
              </a:r>
              <a:r>
                <a:rPr lang="en-US" altLang="ko-KR" sz="1600" dirty="0" err="1"/>
                <a:t>hsv</a:t>
              </a:r>
              <a:r>
                <a:rPr lang="en-US" altLang="ko-KR" sz="1600" dirty="0"/>
                <a:t> = cv2.cvtColor(frame, cv2.COLOR_BGR2HSV)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			</a:t>
              </a:r>
              <a:r>
                <a:rPr lang="en-US" altLang="ko-KR" sz="1600" dirty="0" err="1"/>
                <a:t>backProj</a:t>
              </a:r>
              <a:r>
                <a:rPr lang="en-US" altLang="ko-KR" sz="1600" dirty="0"/>
                <a:t> = cv2.calcBackProject([</a:t>
              </a:r>
              <a:r>
                <a:rPr lang="en-US" altLang="ko-KR" sz="1600" dirty="0" err="1"/>
                <a:t>hsv</a:t>
              </a:r>
              <a:r>
                <a:rPr lang="en-US" altLang="ko-KR" sz="1600" dirty="0"/>
                <a:t>], [0], 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, [0, 180], 1)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API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226" y="1596793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</a:rPr>
              <a:t>Detection</a:t>
            </a:r>
            <a:endParaRPr lang="ko-KR" altLang="ko-KR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26226" y="4385390"/>
            <a:ext cx="11505944" cy="2062397"/>
            <a:chOff x="426226" y="2111161"/>
            <a:chExt cx="11505944" cy="2062397"/>
          </a:xfrm>
        </p:grpSpPr>
        <p:sp>
          <p:nvSpPr>
            <p:cNvPr id="19" name="TextBox 18"/>
            <p:cNvSpPr txBox="1"/>
            <p:nvPr/>
          </p:nvSpPr>
          <p:spPr>
            <a:xfrm>
              <a:off x="426226" y="2111161"/>
              <a:ext cx="11505944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맑은 고딕" panose="020B0503020000020004" pitchFamily="50" charset="-127"/>
                </a:rPr>
                <a:t>compute_HSVHist</a:t>
              </a:r>
              <a:endParaRPr lang="en-US" altLang="ko-KR" dirty="0"/>
            </a:p>
          </p:txBody>
        </p: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426226" y="2602805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cxnSpLocks/>
            </p:cNvCxnSpPr>
            <p:nvPr/>
          </p:nvCxnSpPr>
          <p:spPr>
            <a:xfrm>
              <a:off x="426226" y="4173558"/>
              <a:ext cx="112179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19760" y="2579687"/>
              <a:ext cx="110243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/>
                <a:t>형 식</a:t>
              </a:r>
              <a:r>
                <a:rPr lang="en-US" altLang="ko-KR" sz="1600" dirty="0"/>
                <a:t>		def </a:t>
              </a:r>
              <a:r>
                <a:rPr lang="en-US" altLang="ko-KR" sz="1600" dirty="0" err="1"/>
                <a:t>compute_HSVHist</a:t>
              </a:r>
              <a:r>
                <a:rPr lang="en-US" altLang="ko-KR" sz="1600" dirty="0"/>
                <a:t>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설 명</a:t>
              </a:r>
              <a:r>
                <a:rPr lang="en-US" altLang="ko-KR" sz="1600" dirty="0"/>
                <a:t>		 ROI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HSV </a:t>
              </a:r>
              <a:r>
                <a:rPr lang="ko-KR" altLang="en-US" sz="1600" dirty="0"/>
                <a:t>히스토그램을 계산하고 경계를 저장하는 함수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ko-KR" altLang="en-US" sz="1600" dirty="0"/>
                <a:t>예 시</a:t>
              </a:r>
              <a:r>
                <a:rPr lang="en-US" altLang="ko-KR" sz="1600" dirty="0"/>
                <a:t>		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 = cv2.calcHist([</a:t>
              </a:r>
              <a:r>
                <a:rPr lang="en-US" altLang="ko-KR" sz="1600" dirty="0" err="1"/>
                <a:t>roi</a:t>
              </a:r>
              <a:r>
                <a:rPr lang="en-US" altLang="ko-KR" sz="1600" dirty="0"/>
                <a:t>], [0], None, [16], [0, 180])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                         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 = cv2.normalize(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, </a:t>
              </a:r>
              <a:r>
                <a:rPr lang="en-US" altLang="ko-KR" sz="1600" dirty="0" err="1"/>
                <a:t>roiHist</a:t>
              </a:r>
              <a:r>
                <a:rPr lang="en-US" altLang="ko-KR" sz="1600" dirty="0"/>
                <a:t>, 0, 255, cv2.NORM_MINMAX)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20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104" y="563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138" y="1487693"/>
            <a:ext cx="11272058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500" dirty="0"/>
              <a:t> CAMShift</a:t>
            </a:r>
            <a:r>
              <a:rPr lang="ko-KR" altLang="en-US" sz="2500" dirty="0"/>
              <a:t> </a:t>
            </a:r>
            <a:r>
              <a:rPr lang="en-US" altLang="ko-KR" sz="2500" dirty="0"/>
              <a:t>Algorithm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: </a:t>
            </a:r>
            <a:r>
              <a:rPr lang="en-US" altLang="ko-KR" sz="2000" dirty="0" err="1"/>
              <a:t>MeanShift</a:t>
            </a:r>
            <a:r>
              <a:rPr lang="en-US" altLang="ko-KR" sz="2000" dirty="0"/>
              <a:t> </a:t>
            </a:r>
            <a:r>
              <a:rPr lang="ko-KR" altLang="en-US" sz="2000" dirty="0"/>
              <a:t>알고리즘을 </a:t>
            </a:r>
            <a:r>
              <a:rPr lang="en-US" altLang="ko-KR" sz="2000" dirty="0"/>
              <a:t>Streaming </a:t>
            </a:r>
            <a:r>
              <a:rPr lang="ko-KR" altLang="en-US" sz="2000" dirty="0"/>
              <a:t>환경에 사용하기 위해 개선된 것으로 탐색 윈도우의 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</a:t>
            </a:r>
            <a:r>
              <a:rPr lang="ko-KR" altLang="en-US" sz="2000" dirty="0"/>
              <a:t>기가 일정한 </a:t>
            </a:r>
            <a:r>
              <a:rPr lang="en-US" altLang="ko-KR" sz="2000" dirty="0" err="1"/>
              <a:t>MeanShift</a:t>
            </a:r>
            <a:r>
              <a:rPr lang="ko-KR" altLang="en-US" sz="2000" dirty="0"/>
              <a:t>의 단점을 보강한 알고리즘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기능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탐색 윈도우의 크기를 스스로 조정하는 기법을 사용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객체를 고속으로 추적하는데 사용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객체의 크기</a:t>
            </a:r>
            <a:r>
              <a:rPr lang="en-US" altLang="ko-KR" sz="2000" dirty="0"/>
              <a:t>, </a:t>
            </a:r>
            <a:r>
              <a:rPr lang="ko-KR" altLang="en-US" sz="2000" dirty="0"/>
              <a:t>회전 변화 추적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대상 추적 방법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검출된 객체의 </a:t>
            </a:r>
            <a:r>
              <a:rPr lang="en-US" altLang="ko-KR" sz="2000" dirty="0"/>
              <a:t>Hue </a:t>
            </a:r>
            <a:r>
              <a:rPr lang="ko-KR" altLang="en-US" sz="2000" dirty="0"/>
              <a:t>값 분포를 이용하여 변화될 위치를 예측</a:t>
            </a:r>
            <a:r>
              <a:rPr lang="en-US" altLang="ko-KR" sz="2000" dirty="0"/>
              <a:t>,</a:t>
            </a:r>
            <a:r>
              <a:rPr lang="ko-KR" altLang="en-US" sz="2000" dirty="0"/>
              <a:t> 탐지한 후 중심을 찾아 추적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"/>
          <a:stretch/>
        </p:blipFill>
        <p:spPr>
          <a:xfrm>
            <a:off x="7918189" y="3103784"/>
            <a:ext cx="3208238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 환경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5653" y="3352367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 5.7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8521" y="1723691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&lt;Database&gt;</a:t>
            </a:r>
            <a:endParaRPr lang="ko-KR" altLang="en-US" sz="25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59" y="2190889"/>
            <a:ext cx="1974729" cy="10195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72962" y="1710740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&lt;Android&gt;</a:t>
            </a:r>
            <a:endParaRPr lang="ko-KR" altLang="en-US" sz="25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r="16277" b="14130"/>
          <a:stretch/>
        </p:blipFill>
        <p:spPr>
          <a:xfrm>
            <a:off x="10039825" y="2274000"/>
            <a:ext cx="866473" cy="1084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99" y="2291394"/>
            <a:ext cx="2277997" cy="919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02029" y="3396679"/>
            <a:ext cx="155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Android 4.4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77799" y="3396679"/>
            <a:ext cx="26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Android Studio 2.2.3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8616586" y="6402669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8521" y="3833915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&lt;Server&gt;</a:t>
            </a:r>
            <a:endParaRPr lang="ko-KR" altLang="en-US" sz="25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72962" y="3844796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&lt;Hardware&gt;</a:t>
            </a:r>
            <a:endParaRPr lang="ko-KR" altLang="en-US" sz="25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6" y="4342601"/>
            <a:ext cx="1193157" cy="11931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33" y="4433466"/>
            <a:ext cx="909322" cy="114912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17" y="4278971"/>
            <a:ext cx="1761706" cy="146838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1"/>
          <a:stretch/>
        </p:blipFill>
        <p:spPr>
          <a:xfrm>
            <a:off x="2675212" y="4570169"/>
            <a:ext cx="1220275" cy="120279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r="20093"/>
          <a:stretch/>
        </p:blipFill>
        <p:spPr>
          <a:xfrm>
            <a:off x="4249601" y="4617723"/>
            <a:ext cx="1425410" cy="11425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0"/>
          <a:stretch/>
        </p:blipFill>
        <p:spPr>
          <a:xfrm>
            <a:off x="851915" y="4648653"/>
            <a:ext cx="1393324" cy="11076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3658" y="5822838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Python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47979" y="5822838"/>
            <a:ext cx="187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Rasbian</a:t>
            </a:r>
            <a:r>
              <a:rPr lang="en-US" altLang="ko-KR" b="1" dirty="0"/>
              <a:t> 8.x Jessie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082300" y="5806445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OPENCV 2.4.13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541924" y="5756338"/>
            <a:ext cx="187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Rasberry</a:t>
            </a:r>
            <a:r>
              <a:rPr lang="en-US" altLang="ko-KR" b="1" dirty="0"/>
              <a:t> Pie 3 Model B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275794" y="5756338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 Camera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0039825" y="5756338"/>
            <a:ext cx="184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MG90S 9G</a:t>
            </a:r>
          </a:p>
          <a:p>
            <a:pPr algn="ctr"/>
            <a:r>
              <a:rPr lang="en-US" altLang="ko-KR" b="1" dirty="0"/>
              <a:t>Servo Motor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00" y="1933281"/>
            <a:ext cx="2171245" cy="15347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572952" y="3352367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phpMyAdmin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9899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 방법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8834" y="1468382"/>
            <a:ext cx="10052472" cy="544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Application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 안드로이드 </a:t>
            </a:r>
            <a:r>
              <a:rPr lang="en-US" altLang="ko-KR" dirty="0"/>
              <a:t>4.4</a:t>
            </a:r>
            <a:r>
              <a:rPr lang="ko-KR" altLang="en-US" dirty="0"/>
              <a:t>버전 이용하여 개발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UV4L</a:t>
            </a:r>
            <a:r>
              <a:rPr lang="ko-KR" altLang="en-US" dirty="0"/>
              <a:t>을 통한 영상 웹 스트리밍 구현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GCM</a:t>
            </a:r>
            <a:r>
              <a:rPr lang="ko-KR" altLang="en-US" dirty="0"/>
              <a:t>을 이용하여 푸시 알림 구현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Hardware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파이카메라를 통한 영상 촬영 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저출력</a:t>
            </a:r>
            <a:r>
              <a:rPr lang="ko-KR" altLang="en-US" dirty="0"/>
              <a:t> 레이저 다이오드를 이용하여 레이저 포인터 구현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 미니 메탈 </a:t>
            </a:r>
            <a:r>
              <a:rPr lang="ko-KR" altLang="en-US" dirty="0" err="1"/>
              <a:t>서보모터와</a:t>
            </a:r>
            <a:r>
              <a:rPr lang="ko-KR" altLang="en-US" dirty="0"/>
              <a:t> </a:t>
            </a:r>
            <a:r>
              <a:rPr lang="ko-KR" altLang="en-US" dirty="0" err="1"/>
              <a:t>라즈베리파이를</a:t>
            </a:r>
            <a:r>
              <a:rPr lang="en-US" altLang="ko-KR" dirty="0"/>
              <a:t> </a:t>
            </a:r>
            <a:r>
              <a:rPr lang="ko-KR" altLang="en-US" dirty="0"/>
              <a:t>이용하여 레이저 포인터의 동작 제어</a:t>
            </a:r>
            <a:endParaRPr lang="en-US" altLang="ko-KR" b="1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/>
              <a:t>DB</a:t>
            </a:r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파이썬을 이용하여 서버 구축</a:t>
            </a:r>
            <a:endParaRPr lang="en-US" altLang="ko-KR" dirty="0"/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 및 </a:t>
            </a:r>
            <a:r>
              <a:rPr lang="en-US" altLang="ko-KR" dirty="0" err="1"/>
              <a:t>phpMyadmin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서버에서 </a:t>
            </a:r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CamShift</a:t>
            </a:r>
            <a:r>
              <a:rPr lang="en-US" altLang="ko-KR" dirty="0"/>
              <a:t> </a:t>
            </a:r>
            <a:r>
              <a:rPr lang="ko-KR" altLang="en-US" dirty="0"/>
              <a:t>알고리즘을 이용하여 고양이 감지 구현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52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데모 환경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화면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44509"/>
              </p:ext>
            </p:extLst>
          </p:nvPr>
        </p:nvGraphicFramePr>
        <p:xfrm>
          <a:off x="4646960" y="1896300"/>
          <a:ext cx="6958012" cy="4242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00">
                  <a:extLst>
                    <a:ext uri="{9D8B030D-6E8A-4147-A177-3AD203B41FA5}">
                      <a16:colId xmlns:a16="http://schemas.microsoft.com/office/drawing/2014/main" val="850976000"/>
                    </a:ext>
                  </a:extLst>
                </a:gridCol>
                <a:gridCol w="6438612">
                  <a:extLst>
                    <a:ext uri="{9D8B030D-6E8A-4147-A177-3AD203B41FA5}">
                      <a16:colId xmlns:a16="http://schemas.microsoft.com/office/drawing/2014/main" val="463067931"/>
                    </a:ext>
                  </a:extLst>
                </a:gridCol>
              </a:tblGrid>
              <a:tr h="4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회원가입 페이지 입니다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403886"/>
                  </a:ext>
                </a:extLst>
              </a:tr>
              <a:tr h="46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사용할 아이디를 입력합니다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96480"/>
                  </a:ext>
                </a:extLst>
              </a:tr>
              <a:tr h="40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사용할 비밀번호를 입력합니다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7466"/>
                  </a:ext>
                </a:extLst>
              </a:tr>
              <a:tr h="424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기기에 부여 된 식별번호를 입력합니다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6824"/>
                  </a:ext>
                </a:extLst>
              </a:tr>
              <a:tr h="2098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 확인 버튼입니다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5-1. </a:t>
                      </a:r>
                      <a:r>
                        <a:rPr lang="ko-KR" altLang="en-US" sz="1600" dirty="0"/>
                        <a:t>아이디가 중복되는 경우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이미 사용중인 아이디입니다</a:t>
                      </a:r>
                      <a:r>
                        <a:rPr lang="en-US" altLang="ko-KR" sz="1600" dirty="0"/>
                        <a:t>.” </a:t>
                      </a:r>
                      <a:r>
                        <a:rPr lang="ko-KR" altLang="en-US" sz="1600" dirty="0"/>
                        <a:t>라는 팝업문구를 발생시키고 회원가입이 되지 않습니다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5-2. </a:t>
                      </a:r>
                      <a:r>
                        <a:rPr lang="ko-KR" altLang="en-US" sz="1600" dirty="0"/>
                        <a:t>입력되지 않은 칸이 있는 경우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입력이 완료되지 않았습니다</a:t>
                      </a:r>
                      <a:r>
                        <a:rPr lang="en-US" altLang="ko-KR" sz="1600" dirty="0"/>
                        <a:t>.”</a:t>
                      </a:r>
                      <a:r>
                        <a:rPr lang="ko-KR" altLang="en-US" sz="1600" dirty="0"/>
                        <a:t>라는 팝업문구를 발생시키고 회원가입이 되지 않습니다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87777"/>
                  </a:ext>
                </a:extLst>
              </a:tr>
              <a:tr h="430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취소 버튼입니다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누르면 처음화면으로 돌아갑니다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152803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665923" y="1468382"/>
            <a:ext cx="3279972" cy="5318303"/>
            <a:chOff x="1780348" y="1468382"/>
            <a:chExt cx="3279972" cy="5318303"/>
          </a:xfrm>
        </p:grpSpPr>
        <p:grpSp>
          <p:nvGrpSpPr>
            <p:cNvPr id="19" name="그룹 18"/>
            <p:cNvGrpSpPr/>
            <p:nvPr/>
          </p:nvGrpSpPr>
          <p:grpSpPr>
            <a:xfrm>
              <a:off x="1780348" y="1468382"/>
              <a:ext cx="3279972" cy="5318303"/>
              <a:chOff x="1780348" y="1468382"/>
              <a:chExt cx="3279972" cy="5318303"/>
            </a:xfrm>
          </p:grpSpPr>
          <p:pic>
            <p:nvPicPr>
              <p:cNvPr id="7" name="Picture 2" descr="android phone png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76" t="5953" r="21526" b="4870"/>
              <a:stretch/>
            </p:blipFill>
            <p:spPr bwMode="auto">
              <a:xfrm>
                <a:off x="1780348" y="1468382"/>
                <a:ext cx="3279972" cy="5318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394427" y="3184267"/>
                <a:ext cx="491821" cy="286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ID</a:t>
                </a:r>
                <a:endParaRPr lang="ko-KR" altLang="en-US" sz="1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24167" y="3679754"/>
                <a:ext cx="562081" cy="286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PW</a:t>
                </a:r>
                <a:endParaRPr lang="ko-KR" altLang="en-US" sz="14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791223" y="3220602"/>
                <a:ext cx="1504791" cy="295740"/>
              </a:xfrm>
              <a:prstGeom prst="rect">
                <a:avLst/>
              </a:prstGeom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791223" y="3703880"/>
                <a:ext cx="1504791" cy="295740"/>
              </a:xfrm>
              <a:prstGeom prst="rect">
                <a:avLst/>
              </a:prstGeom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4"/>
              <p:cNvSpPr/>
              <p:nvPr/>
            </p:nvSpPr>
            <p:spPr>
              <a:xfrm>
                <a:off x="2481413" y="5003103"/>
                <a:ext cx="809670" cy="36030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확인</a:t>
                </a: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213357" y="2336176"/>
                <a:ext cx="2290439" cy="3066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6" name="모서리가 둥근 직사각형 4"/>
              <p:cNvSpPr/>
              <p:nvPr/>
            </p:nvSpPr>
            <p:spPr>
              <a:xfrm>
                <a:off x="3515632" y="5003102"/>
                <a:ext cx="780382" cy="36030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취소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99402" y="4129578"/>
                <a:ext cx="5620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식별번호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91223" y="4208765"/>
                <a:ext cx="1504791" cy="295740"/>
              </a:xfrm>
              <a:prstGeom prst="rect">
                <a:avLst/>
              </a:prstGeom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481413" y="2325096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1.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59475" y="3149957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2.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6917" y="3677452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3.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32789" y="4149322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4.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24098" y="4808312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5.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98377" y="4808312"/>
              <a:ext cx="43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6.</a:t>
              </a:r>
              <a:r>
                <a:rPr lang="en-US" altLang="ko-KR" dirty="0">
                  <a:highlight>
                    <a:srgbClr val="FF0000"/>
                  </a:highlight>
                </a:rPr>
                <a:t> </a:t>
              </a:r>
              <a:endParaRPr lang="ko-KR" altLang="en-US" dirty="0"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55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데모 환경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화면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Picture 2" descr="android phone p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5953" r="21526" b="4870"/>
          <a:stretch/>
        </p:blipFill>
        <p:spPr bwMode="auto">
          <a:xfrm>
            <a:off x="696025" y="1473808"/>
            <a:ext cx="3279972" cy="53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74974" y="3080784"/>
            <a:ext cx="491821" cy="28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ID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39844" y="3424479"/>
            <a:ext cx="562081" cy="28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PW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766794" y="3104761"/>
            <a:ext cx="1504791" cy="295740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66794" y="3472434"/>
            <a:ext cx="1504791" cy="295740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4"/>
          <p:cNvSpPr/>
          <p:nvPr/>
        </p:nvSpPr>
        <p:spPr>
          <a:xfrm>
            <a:off x="1707656" y="4507537"/>
            <a:ext cx="1142237" cy="3603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33557" y="2184990"/>
            <a:ext cx="2290439" cy="30664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Push</a:t>
            </a:r>
            <a:r>
              <a:rPr lang="ko-KR" altLang="en-US" dirty="0"/>
              <a:t>알림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20574"/>
              </p:ext>
            </p:extLst>
          </p:nvPr>
        </p:nvGraphicFramePr>
        <p:xfrm>
          <a:off x="4601445" y="1836568"/>
          <a:ext cx="6962532" cy="449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69">
                  <a:extLst>
                    <a:ext uri="{9D8B030D-6E8A-4147-A177-3AD203B41FA5}">
                      <a16:colId xmlns:a16="http://schemas.microsoft.com/office/drawing/2014/main" val="850976000"/>
                    </a:ext>
                  </a:extLst>
                </a:gridCol>
                <a:gridCol w="6443663">
                  <a:extLst>
                    <a:ext uri="{9D8B030D-6E8A-4147-A177-3AD203B41FA5}">
                      <a16:colId xmlns:a16="http://schemas.microsoft.com/office/drawing/2014/main" val="463067931"/>
                    </a:ext>
                  </a:extLst>
                </a:gridCol>
              </a:tblGrid>
              <a:tr h="386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고양이가 감지되는 경우 상단 바에 푸시 알림을 띄워줍니다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403886"/>
                  </a:ext>
                </a:extLst>
              </a:tr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가입되어 있는 아이디를 입력합니다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96480"/>
                  </a:ext>
                </a:extLst>
              </a:tr>
              <a:tr h="378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아이디에 맞는 비밀번호를 입력합니다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7466"/>
                  </a:ext>
                </a:extLst>
              </a:tr>
              <a:tr h="393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자동 로그인을 원하는 경우에 체크 박스를 누릅니다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6824"/>
                  </a:ext>
                </a:extLst>
              </a:tr>
              <a:tr h="248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 버튼입니다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5-1. </a:t>
                      </a:r>
                      <a:r>
                        <a:rPr lang="ko-KR" altLang="en-US" sz="1600" dirty="0"/>
                        <a:t>아이디가 존재하지 않는 경우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존재하지 않는 아이디 입니다</a:t>
                      </a:r>
                      <a:r>
                        <a:rPr lang="en-US" altLang="ko-KR" sz="1600" dirty="0"/>
                        <a:t>.”</a:t>
                      </a:r>
                      <a:r>
                        <a:rPr lang="ko-KR" altLang="en-US" sz="1600" dirty="0"/>
                        <a:t>라는 팝업문구를 발생시키고 로그인이 되지 않습니다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5-2. </a:t>
                      </a:r>
                      <a:r>
                        <a:rPr lang="ko-KR" altLang="en-US" sz="1600" dirty="0"/>
                        <a:t>비밀번호가 옳지 않는 경우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잘못 된 비밀번호 입니다</a:t>
                      </a:r>
                      <a:r>
                        <a:rPr lang="en-US" altLang="ko-KR" sz="1600" dirty="0"/>
                        <a:t>.”</a:t>
                      </a:r>
                      <a:r>
                        <a:rPr lang="ko-KR" altLang="en-US" sz="1600" dirty="0"/>
                        <a:t>라는 팝업문구를 발생시키고 로그인이 되지 않습니다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5-3 </a:t>
                      </a:r>
                      <a:r>
                        <a:rPr lang="ko-KR" altLang="en-US" sz="1600" dirty="0"/>
                        <a:t>아이디나 비밀번호가 입력되지 않았을 경우 </a:t>
                      </a: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입력이 완료되지 않았습니다</a:t>
                      </a:r>
                      <a:r>
                        <a:rPr lang="en-US" altLang="ko-KR" sz="1600" dirty="0"/>
                        <a:t>.”</a:t>
                      </a:r>
                      <a:r>
                        <a:rPr lang="ko-KR" altLang="en-US" sz="1600" dirty="0"/>
                        <a:t>라는 팝업문구를 발생시키고 로그인이 되지 않습니다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87777"/>
                  </a:ext>
                </a:extLst>
              </a:tr>
              <a:tr h="378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 버튼입니다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누르면 회원가입 화면으로 이동합니다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1528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47001" y="2160252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1.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6301" y="2988789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2.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6302" y="3398842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3.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155" y="4023960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4.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63268" y="4051633"/>
            <a:ext cx="279813" cy="2710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27993" y="4010741"/>
            <a:ext cx="138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자동 로그인</a:t>
            </a:r>
          </a:p>
        </p:txBody>
      </p:sp>
      <p:sp>
        <p:nvSpPr>
          <p:cNvPr id="27" name="갈매기형 수장 11"/>
          <p:cNvSpPr/>
          <p:nvPr/>
        </p:nvSpPr>
        <p:spPr>
          <a:xfrm rot="5400000">
            <a:off x="1478571" y="4098469"/>
            <a:ext cx="249209" cy="196743"/>
          </a:xfrm>
          <a:prstGeom prst="chevron">
            <a:avLst>
              <a:gd name="adj" fmla="val 9038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4622" y="4522880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5.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4974" y="5477736"/>
            <a:ext cx="467929" cy="37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6.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30" name="모서리가 둥근 직사각형 4"/>
          <p:cNvSpPr/>
          <p:nvPr/>
        </p:nvSpPr>
        <p:spPr>
          <a:xfrm>
            <a:off x="1689131" y="5457130"/>
            <a:ext cx="1179289" cy="36278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u="sng" dirty="0">
                <a:solidFill>
                  <a:schemeClr val="bg2">
                    <a:lumMod val="50000"/>
                  </a:schemeClr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6671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데모 환경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화면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Picture 2" descr="android phone p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5953" r="21526" b="4870"/>
          <a:stretch/>
        </p:blipFill>
        <p:spPr bwMode="auto">
          <a:xfrm>
            <a:off x="696025" y="1473808"/>
            <a:ext cx="3279972" cy="53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17"/>
          <p:cNvSpPr/>
          <p:nvPr/>
        </p:nvSpPr>
        <p:spPr>
          <a:xfrm>
            <a:off x="1202493" y="5583282"/>
            <a:ext cx="880847" cy="289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음성출력</a:t>
            </a:r>
          </a:p>
        </p:txBody>
      </p:sp>
      <p:sp>
        <p:nvSpPr>
          <p:cNvPr id="25" name="모서리가 둥근 직사각형 23"/>
          <p:cNvSpPr/>
          <p:nvPr/>
        </p:nvSpPr>
        <p:spPr>
          <a:xfrm>
            <a:off x="2750600" y="5583282"/>
            <a:ext cx="567425" cy="289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97976"/>
              </p:ext>
            </p:extLst>
          </p:nvPr>
        </p:nvGraphicFramePr>
        <p:xfrm>
          <a:off x="4601445" y="2044918"/>
          <a:ext cx="6962532" cy="3927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69">
                  <a:extLst>
                    <a:ext uri="{9D8B030D-6E8A-4147-A177-3AD203B41FA5}">
                      <a16:colId xmlns:a16="http://schemas.microsoft.com/office/drawing/2014/main" val="850976000"/>
                    </a:ext>
                  </a:extLst>
                </a:gridCol>
                <a:gridCol w="6443663">
                  <a:extLst>
                    <a:ext uri="{9D8B030D-6E8A-4147-A177-3AD203B41FA5}">
                      <a16:colId xmlns:a16="http://schemas.microsoft.com/office/drawing/2014/main" val="463067931"/>
                    </a:ext>
                  </a:extLst>
                </a:gridCol>
              </a:tblGrid>
              <a:tr h="48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장치로부터 촬영된 영상을 실시간으로 스트리밍 해줍니다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96480"/>
                  </a:ext>
                </a:extLst>
              </a:tr>
              <a:tr h="23309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모터의 방향을 조절하는 방향키 모양의 버튼입니다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2-1. </a:t>
                      </a:r>
                      <a:r>
                        <a:rPr lang="ko-KR" altLang="en-US" sz="1600" dirty="0"/>
                        <a:t>버튼을 하나씩 누르는 경우 원하는 방향으로 모터를 이동시킵니다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2-2. </a:t>
                      </a:r>
                      <a:r>
                        <a:rPr lang="ko-KR" altLang="en-US" sz="1600" dirty="0"/>
                        <a:t>반대 방향이 아닌 버튼 두개를 동시에 누르면 대각선으로 이동하게 되고 반대 방향의 버튼을 동시에 누르면 모터는 움직이지 않습니다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7466"/>
                  </a:ext>
                </a:extLst>
              </a:tr>
              <a:tr h="66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음성출력 버튼으로 서버에 저장되어 있는 기본 고양이 소리를 출력하여 고양이의 관심을 유도하게 됩니다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6824"/>
                  </a:ext>
                </a:extLst>
              </a:tr>
              <a:tr h="446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설정 버튼으로 누르면 설정화면으로 이동하게 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87777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479001" y="4261213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2.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4462" y="5233099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3.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02483" y="5240526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4.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8691" y="4080884"/>
            <a:ext cx="585210" cy="614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69" y="5005825"/>
            <a:ext cx="569055" cy="597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31" y="4573277"/>
            <a:ext cx="603238" cy="574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24" y="4573277"/>
            <a:ext cx="584288" cy="556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561" t="-486" r="19887" b="486"/>
          <a:stretch/>
        </p:blipFill>
        <p:spPr>
          <a:xfrm>
            <a:off x="1202495" y="2298337"/>
            <a:ext cx="2136768" cy="165370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72903" y="2437129"/>
            <a:ext cx="2158001" cy="449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영상 스트리밍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4701" y="2452942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1.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0745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android phone p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5953" r="21526" b="4870"/>
          <a:stretch/>
        </p:blipFill>
        <p:spPr bwMode="auto">
          <a:xfrm>
            <a:off x="737171" y="1468382"/>
            <a:ext cx="3279972" cy="53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데모 환경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설정 화면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71377" y="3646572"/>
            <a:ext cx="279813" cy="2710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78510" y="3624887"/>
            <a:ext cx="1652646" cy="31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자동모드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78628" y="3194833"/>
            <a:ext cx="2089853" cy="61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/>
          <p:cNvSpPr/>
          <p:nvPr/>
        </p:nvSpPr>
        <p:spPr>
          <a:xfrm>
            <a:off x="1367292" y="3068043"/>
            <a:ext cx="314790" cy="31479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78628" y="2628118"/>
            <a:ext cx="1194529" cy="36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속도 조절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71376" y="4144902"/>
            <a:ext cx="279813" cy="2710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43786" y="4115910"/>
            <a:ext cx="1652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푸시알림</a:t>
            </a:r>
            <a:r>
              <a:rPr lang="ko-KR" altLang="en-US" sz="1600" dirty="0"/>
              <a:t>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15" name="갈매기형 수장 11"/>
          <p:cNvSpPr/>
          <p:nvPr/>
        </p:nvSpPr>
        <p:spPr>
          <a:xfrm rot="5400000">
            <a:off x="1386680" y="3679538"/>
            <a:ext cx="249209" cy="196743"/>
          </a:xfrm>
          <a:prstGeom prst="chevron">
            <a:avLst>
              <a:gd name="adj" fmla="val 9038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928300"/>
              </p:ext>
            </p:extLst>
          </p:nvPr>
        </p:nvGraphicFramePr>
        <p:xfrm>
          <a:off x="4420198" y="1647613"/>
          <a:ext cx="7316535" cy="456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49">
                  <a:extLst>
                    <a:ext uri="{9D8B030D-6E8A-4147-A177-3AD203B41FA5}">
                      <a16:colId xmlns:a16="http://schemas.microsoft.com/office/drawing/2014/main" val="850976000"/>
                    </a:ext>
                  </a:extLst>
                </a:gridCol>
                <a:gridCol w="6771286">
                  <a:extLst>
                    <a:ext uri="{9D8B030D-6E8A-4147-A177-3AD203B41FA5}">
                      <a16:colId xmlns:a16="http://schemas.microsoft.com/office/drawing/2014/main" val="463067931"/>
                    </a:ext>
                  </a:extLst>
                </a:gridCol>
              </a:tblGrid>
              <a:tr h="111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프로그레스바로 모터의 속도를 조절하는 부분입니다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80000"/>
                        </a:lnSpc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1-1.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왼쪽으로 이동할 경우 모터의 속력이 느려 집니다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80000"/>
                        </a:lnSpc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1-2.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오른쪽으로 이동할수록 모터의 속력이 빨라 집니다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96480"/>
                  </a:ext>
                </a:extLst>
              </a:tr>
              <a:tr h="1086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모드 설정을 해주는 버튼입니다</a:t>
                      </a:r>
                      <a:r>
                        <a:rPr lang="en-US" altLang="ko-KR" sz="1600" dirty="0"/>
                        <a:t>. </a:t>
                      </a:r>
                    </a:p>
                    <a:p>
                      <a:pPr latinLnBrk="1">
                        <a:lnSpc>
                          <a:spcPct val="80000"/>
                        </a:lnSpc>
                      </a:pPr>
                      <a:endParaRPr lang="en-US" altLang="ko-KR" sz="1600" dirty="0"/>
                    </a:p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en-US" altLang="ko-KR" sz="1600" dirty="0"/>
                        <a:t>2-1. </a:t>
                      </a:r>
                      <a:r>
                        <a:rPr lang="ko-KR" altLang="en-US" sz="1600" dirty="0"/>
                        <a:t>기본적으로는 사용자 놀아 주기 모드로 설정이 되어있습니다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>
                        <a:lnSpc>
                          <a:spcPct val="80000"/>
                        </a:lnSpc>
                      </a:pPr>
                      <a:endParaRPr lang="en-US" altLang="ko-KR" sz="1600" dirty="0"/>
                    </a:p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en-US" altLang="ko-KR" sz="1600" dirty="0"/>
                        <a:t>2-2.</a:t>
                      </a:r>
                      <a:r>
                        <a:rPr lang="ko-KR" altLang="en-US" sz="1600" dirty="0"/>
                        <a:t> 체크하면 자동모드로 모드가 전환됩니다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487466"/>
                  </a:ext>
                </a:extLst>
              </a:tr>
              <a:tr h="1704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푸시 알림 여부를 설정하는 부분입니다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>
                        <a:lnSpc>
                          <a:spcPct val="80000"/>
                        </a:lnSpc>
                      </a:pPr>
                      <a:endParaRPr lang="en-US" altLang="ko-KR" sz="16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/>
                        <a:t>3-1.</a:t>
                      </a:r>
                      <a:r>
                        <a:rPr lang="ko-KR" altLang="en-US" sz="1600" dirty="0"/>
                        <a:t> 체크할 경우 푸시 알림 여부가 </a:t>
                      </a:r>
                      <a:r>
                        <a:rPr lang="en-US" altLang="ko-KR" sz="1600" dirty="0"/>
                        <a:t>on</a:t>
                      </a:r>
                      <a:r>
                        <a:rPr lang="ko-KR" altLang="en-US" sz="1600" dirty="0"/>
                        <a:t>으로 되어 고양이가 인식되었을 경우 푸시 알림을 띄워줍니다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6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/>
                        <a:t>3-2. </a:t>
                      </a:r>
                      <a:r>
                        <a:rPr lang="ko-KR" altLang="en-US" sz="1600" dirty="0"/>
                        <a:t>체크하지 않을 경우 푸시 알림 여부가 </a:t>
                      </a:r>
                      <a:r>
                        <a:rPr lang="en-US" altLang="ko-KR" sz="1600" dirty="0"/>
                        <a:t>off</a:t>
                      </a:r>
                      <a:r>
                        <a:rPr lang="ko-KR" altLang="en-US" sz="1600" dirty="0"/>
                        <a:t>로 되어 푸시 알림을 띄우지 않습니다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6824"/>
                  </a:ext>
                </a:extLst>
              </a:tr>
              <a:tr h="56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로그아웃 버튼으로 버튼을 누르면 로그아웃 되고 초기화면으로 이동합니다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87777"/>
                  </a:ext>
                </a:extLst>
              </a:tr>
            </a:tbl>
          </a:graphicData>
        </a:graphic>
      </p:graphicFrame>
      <p:sp>
        <p:nvSpPr>
          <p:cNvPr id="3" name="사각형: 둥근 모서리 2"/>
          <p:cNvSpPr/>
          <p:nvPr/>
        </p:nvSpPr>
        <p:spPr>
          <a:xfrm>
            <a:off x="1701359" y="5071492"/>
            <a:ext cx="1244389" cy="4301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8404" y="2633717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FF0000"/>
                </a:highlight>
              </a:rPr>
              <a:t>1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6050" y="3640784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2.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8592" y="4127533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3.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0115" y="5087777"/>
            <a:ext cx="4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0000"/>
                </a:highligh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4.</a:t>
            </a:r>
            <a:r>
              <a:rPr lang="en-US" altLang="ko-KR" dirty="0">
                <a:highlight>
                  <a:srgbClr val="FF0000"/>
                </a:highlight>
              </a:rPr>
              <a:t> </a:t>
            </a:r>
            <a:endParaRPr lang="ko-KR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5564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졸업연구 구현 현황</a:t>
            </a:r>
          </a:p>
        </p:txBody>
      </p:sp>
      <p:sp>
        <p:nvSpPr>
          <p:cNvPr id="4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39</a:t>
            </a:fld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58710"/>
              </p:ext>
            </p:extLst>
          </p:nvPr>
        </p:nvGraphicFramePr>
        <p:xfrm>
          <a:off x="667921" y="1596793"/>
          <a:ext cx="10856158" cy="482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847">
                  <a:extLst>
                    <a:ext uri="{9D8B030D-6E8A-4147-A177-3AD203B41FA5}">
                      <a16:colId xmlns:a16="http://schemas.microsoft.com/office/drawing/2014/main" val="3059643676"/>
                    </a:ext>
                  </a:extLst>
                </a:gridCol>
                <a:gridCol w="1304308">
                  <a:extLst>
                    <a:ext uri="{9D8B030D-6E8A-4147-A177-3AD203B41FA5}">
                      <a16:colId xmlns:a16="http://schemas.microsoft.com/office/drawing/2014/main" val="1693517610"/>
                    </a:ext>
                  </a:extLst>
                </a:gridCol>
                <a:gridCol w="5664003">
                  <a:extLst>
                    <a:ext uri="{9D8B030D-6E8A-4147-A177-3AD203B41FA5}">
                      <a16:colId xmlns:a16="http://schemas.microsoft.com/office/drawing/2014/main" val="2115843009"/>
                    </a:ext>
                  </a:extLst>
                </a:gridCol>
              </a:tblGrid>
              <a:tr h="487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867848"/>
                  </a:ext>
                </a:extLst>
              </a:tr>
              <a:tr h="495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스마트 폰을 통한 실시간 모터제어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어플의 방향키를 통해 모터를 실시간으로 제어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19702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자동모드 일 경우 저장된 패턴 출력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어플에서</a:t>
                      </a:r>
                      <a:r>
                        <a:rPr lang="ko-KR" altLang="en-US" dirty="0"/>
                        <a:t> 자동모드 설정 시 데이터베이스의 정보를 가져와 모터가 자동으로 제어됨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190772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스피커를 통한 음성 출력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어플에서</a:t>
                      </a:r>
                      <a:r>
                        <a:rPr lang="ko-KR" altLang="en-US" dirty="0"/>
                        <a:t> 스피커 출력 제어를 성공하였으나 코드상의 문제로 수정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416410"/>
                  </a:ext>
                </a:extLst>
              </a:tr>
              <a:tr h="443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카메라를 통한 실시간 영상 출력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카메라의 영상을 어플의 </a:t>
                      </a:r>
                      <a:r>
                        <a:rPr lang="ko-KR" altLang="en-US" dirty="0" err="1"/>
                        <a:t>웹뷰를</a:t>
                      </a:r>
                      <a:r>
                        <a:rPr lang="ko-KR" altLang="en-US" dirty="0"/>
                        <a:t> 통해 확인할 수 있으나 영상의 스트리밍 속도가 느려 보완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33517"/>
                  </a:ext>
                </a:extLst>
              </a:tr>
              <a:tr h="390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영상처리를 통한 고양이 감지 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영상 스트리밍 구현 후 진행할 예정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현재 자료 수집 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95002"/>
                  </a:ext>
                </a:extLst>
              </a:tr>
              <a:tr h="390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레이저 컨트롤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어플을 통해 </a:t>
                      </a:r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다이오드 제어를 성공하였으며 레이저 다이오드 구매 후 제어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534624"/>
                  </a:ext>
                </a:extLst>
              </a:tr>
              <a:tr h="390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푸시 알림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안드로이드와 </a:t>
                      </a:r>
                      <a:r>
                        <a:rPr lang="ko-KR" altLang="en-US" dirty="0" err="1"/>
                        <a:t>포스트맨을</a:t>
                      </a:r>
                      <a:r>
                        <a:rPr lang="ko-KR" altLang="en-US" dirty="0"/>
                        <a:t> 이용하여 기본적인 푸시 알림 확인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자체 서버를 통한 구현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696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17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81293" y="2717876"/>
            <a:ext cx="6065388" cy="2882661"/>
            <a:chOff x="595099" y="2255058"/>
            <a:chExt cx="6974260" cy="3314615"/>
          </a:xfrm>
        </p:grpSpPr>
        <p:grpSp>
          <p:nvGrpSpPr>
            <p:cNvPr id="7" name="그룹 6"/>
            <p:cNvGrpSpPr/>
            <p:nvPr/>
          </p:nvGrpSpPr>
          <p:grpSpPr>
            <a:xfrm>
              <a:off x="595099" y="2255058"/>
              <a:ext cx="3682905" cy="3314615"/>
              <a:chOff x="321917" y="2220098"/>
              <a:chExt cx="4567933" cy="411114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17" y="2220098"/>
                <a:ext cx="4567933" cy="41111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0" name="그룹 9"/>
              <p:cNvGrpSpPr/>
              <p:nvPr/>
            </p:nvGrpSpPr>
            <p:grpSpPr>
              <a:xfrm>
                <a:off x="1473200" y="2550160"/>
                <a:ext cx="1680094" cy="1798320"/>
                <a:chOff x="1473200" y="2550160"/>
                <a:chExt cx="1680094" cy="1798320"/>
              </a:xfrm>
            </p:grpSpPr>
            <p:cxnSp>
              <p:nvCxnSpPr>
                <p:cNvPr id="11" name="직선 연결선 10"/>
                <p:cNvCxnSpPr/>
                <p:nvPr/>
              </p:nvCxnSpPr>
              <p:spPr>
                <a:xfrm>
                  <a:off x="1473200" y="2550160"/>
                  <a:ext cx="165792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1903614" y="4348480"/>
                  <a:ext cx="124968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그룹 12"/>
            <p:cNvGrpSpPr/>
            <p:nvPr/>
          </p:nvGrpSpPr>
          <p:grpSpPr>
            <a:xfrm>
              <a:off x="4278004" y="2255058"/>
              <a:ext cx="3291355" cy="3314615"/>
              <a:chOff x="5777345" y="2400207"/>
              <a:chExt cx="3291355" cy="331461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7345" y="2400207"/>
                <a:ext cx="3291355" cy="331461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5" name="사각형: 둥근 모서리 14"/>
              <p:cNvSpPr/>
              <p:nvPr/>
            </p:nvSpPr>
            <p:spPr>
              <a:xfrm>
                <a:off x="5860471" y="2867891"/>
                <a:ext cx="1651705" cy="70658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내용 개체 틀 2"/>
          <p:cNvSpPr txBox="1">
            <a:spLocks/>
          </p:cNvSpPr>
          <p:nvPr/>
        </p:nvSpPr>
        <p:spPr>
          <a:xfrm>
            <a:off x="6968603" y="2677847"/>
            <a:ext cx="4801491" cy="29627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고양이를 놔두고 외출하는 경우가 잦아짐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주인과 고양이가 함께 할 수 있는 시간 감소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고양이의 활동량이 줄어듦</a:t>
            </a:r>
            <a:endParaRPr lang="en-US" altLang="ko-KR" sz="2200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830922" y="1801069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7595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분담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56764"/>
              </p:ext>
            </p:extLst>
          </p:nvPr>
        </p:nvGraphicFramePr>
        <p:xfrm>
          <a:off x="1992000" y="1802408"/>
          <a:ext cx="8208000" cy="46017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문지호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박예리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OpenCV,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어플리케이션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어플리케이션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어플리케이션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시스템</a:t>
                      </a:r>
                      <a:endParaRPr lang="en-US" altLang="ko-KR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 서버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 DB</a:t>
                      </a:r>
                      <a:endParaRPr lang="ko-KR" altLang="en-US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영상처리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웹 스트리밍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서버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 통신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 통신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 제어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영상 인식률 및 처리 속도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23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졸업 연구 수행 일정</a:t>
            </a:r>
          </a:p>
        </p:txBody>
      </p:sp>
      <p:pic>
        <p:nvPicPr>
          <p:cNvPr id="4" name="내용 개체 틀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15" y="1744601"/>
            <a:ext cx="8557601" cy="4727503"/>
          </a:xfr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50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407" y="1720785"/>
            <a:ext cx="101300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/>
              <a:t>https://github.com/jhmoon1211/CATMINT.git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350" b="886"/>
          <a:stretch/>
        </p:blipFill>
        <p:spPr>
          <a:xfrm>
            <a:off x="601341" y="2482047"/>
            <a:ext cx="8785728" cy="396505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94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필요기술 및 참고 문헌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407" y="1468382"/>
            <a:ext cx="11345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서적</a:t>
            </a:r>
            <a:endParaRPr lang="en-US" altLang="ko-KR" sz="2000" b="1" dirty="0"/>
          </a:p>
          <a:p>
            <a:r>
              <a:rPr lang="en-US" altLang="ko-KR" sz="2000" dirty="0"/>
              <a:t>-   DB : </a:t>
            </a:r>
            <a:r>
              <a:rPr lang="ko-KR" altLang="en-US" sz="2000" dirty="0"/>
              <a:t>데이터베이스 배움터</a:t>
            </a:r>
            <a:r>
              <a:rPr lang="en-US" altLang="ko-KR" sz="2000" dirty="0"/>
              <a:t>(MS SQL Server </a:t>
            </a:r>
            <a:r>
              <a:rPr lang="ko-KR" altLang="en-US" sz="2000" dirty="0"/>
              <a:t>기반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안드로이드 </a:t>
            </a:r>
            <a:r>
              <a:rPr lang="en-US" altLang="ko-KR" sz="2000" dirty="0"/>
              <a:t>: </a:t>
            </a:r>
            <a:r>
              <a:rPr lang="ko-KR" altLang="en-US" sz="2000" dirty="0"/>
              <a:t>그림으로 쉽게 설명하는 안드로이드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프로그래밍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 err="1"/>
              <a:t>라즈베리파이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라즈베리파이</a:t>
            </a:r>
            <a:r>
              <a:rPr lang="en-US" altLang="ko-KR" sz="2000" dirty="0"/>
              <a:t>3</a:t>
            </a:r>
            <a:r>
              <a:rPr lang="ko-KR" altLang="en-US" sz="2000" dirty="0"/>
              <a:t>을 이용한 사물인터넷 기초부터 실무까지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리눅스 </a:t>
            </a:r>
            <a:r>
              <a:rPr lang="en-US" altLang="ko-KR" sz="2000" dirty="0"/>
              <a:t>: </a:t>
            </a:r>
            <a:r>
              <a:rPr lang="ko-KR" altLang="en-US" sz="2000" dirty="0"/>
              <a:t>리눅스 서버를 다루는 기술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레이저 포인터 구동</a:t>
            </a:r>
            <a:endParaRPr lang="en-US" altLang="ko-KR" sz="2000" b="1" dirty="0"/>
          </a:p>
          <a:p>
            <a:r>
              <a:rPr lang="en-US" altLang="ko-KR" sz="2000" dirty="0">
                <a:hlinkClick r:id="rId2"/>
              </a:rPr>
              <a:t>https://www.youtube.com/watch?v=h6axIEVzUzY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스트리밍</a:t>
            </a:r>
            <a:endParaRPr lang="en-US" altLang="ko-KR" sz="2000" b="1" dirty="0"/>
          </a:p>
          <a:p>
            <a:r>
              <a:rPr lang="en-US" altLang="ko-KR" sz="2000" dirty="0">
                <a:hlinkClick r:id="rId3"/>
              </a:rPr>
              <a:t>http://pnetherwood.blogspot.de/2015/04/raspberry-pi-video-streaming-to-android.html</a:t>
            </a:r>
            <a:endParaRPr lang="en-US" altLang="ko-KR" sz="2000" dirty="0"/>
          </a:p>
          <a:p>
            <a:r>
              <a:rPr lang="en-US" altLang="ko-KR" sz="2000" u="sng" dirty="0">
                <a:hlinkClick r:id="rId4"/>
              </a:rPr>
              <a:t>http://www.rasplay.org/?p=7174</a:t>
            </a:r>
            <a:endParaRPr lang="ko-KR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하드웨어</a:t>
            </a:r>
            <a:endParaRPr lang="en-US" altLang="ko-KR" sz="2000" b="1" dirty="0"/>
          </a:p>
          <a:p>
            <a:r>
              <a:rPr lang="en-US" altLang="ko-KR" sz="2000" u="sng" dirty="0">
                <a:hlinkClick r:id="rId5"/>
              </a:rPr>
              <a:t>http://www.kocoafab.cc/tutorial/view/340</a:t>
            </a:r>
            <a:endParaRPr lang="ko-KR" altLang="ko-KR" sz="2000" dirty="0"/>
          </a:p>
          <a:p>
            <a:pPr lvl="0"/>
            <a:r>
              <a:rPr lang="en-US" altLang="ko-KR" sz="2000" u="sng" dirty="0">
                <a:hlinkClick r:id="rId6"/>
              </a:rPr>
              <a:t>http://www.icbanq.com/pbloger/board_View.aspx?number=1080</a:t>
            </a:r>
            <a:endParaRPr lang="en-US" altLang="ko-KR" sz="2000" u="sng" dirty="0"/>
          </a:p>
          <a:p>
            <a:pPr lvl="0"/>
            <a:r>
              <a:rPr lang="en-US" altLang="ko-KR" sz="2000" u="sng" dirty="0">
                <a:hlinkClick r:id="rId7"/>
              </a:rPr>
              <a:t>http://www.rasplay.org/?p=6860</a:t>
            </a:r>
            <a:endParaRPr lang="en-US" altLang="ko-KR" sz="2000" b="1" u="sng" dirty="0"/>
          </a:p>
          <a:p>
            <a:pPr lvl="0"/>
            <a:endParaRPr lang="en-US" altLang="ko-KR" sz="2000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11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39433"/>
            <a:ext cx="12192000" cy="3599726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034534" y="2374428"/>
            <a:ext cx="2024963" cy="1929736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949032" y="2292947"/>
            <a:ext cx="2195966" cy="2092697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8152" y="2985353"/>
            <a:ext cx="12977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5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354" t="8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44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pc="-150" dirty="0"/>
          </a:p>
          <a:p>
            <a:r>
              <a:rPr lang="en-US" altLang="ko-KR" dirty="0"/>
              <a:t>				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10396" y="1600542"/>
            <a:ext cx="3591525" cy="3422628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0396" y="2940199"/>
            <a:ext cx="3591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U </a:t>
            </a:r>
            <a:r>
              <a:rPr lang="en-US" altLang="ko-KR" sz="4500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4500" b="1" dirty="0"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2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61945" y="2604731"/>
            <a:ext cx="3906970" cy="3934183"/>
          </a:xfr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/>
              <a:t>주인이 반려동물의 모습을 실시간으로 확인할 수 있어</a:t>
            </a:r>
            <a:r>
              <a:rPr lang="en-US" altLang="ko-KR" sz="2200" dirty="0"/>
              <a:t>   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불안감 해소 가능</a:t>
            </a:r>
            <a:endParaRPr lang="en-US" altLang="ko-KR" sz="22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/>
              <a:t> 반려동물의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활동량</a:t>
            </a:r>
            <a:r>
              <a:rPr lang="ko-KR" altLang="en-US" sz="2200" b="1" dirty="0">
                <a:highlight>
                  <a:srgbClr val="FF0000"/>
                </a:highlight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증가</a:t>
            </a:r>
            <a:endParaRPr lang="en-US" altLang="ko-KR" sz="22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pPr>
              <a:lnSpc>
                <a:spcPct val="120000"/>
              </a:lnSpc>
            </a:pP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2200" dirty="0">
                <a:highlight>
                  <a:srgbClr val="FF0000"/>
                </a:highlight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반영구적으로 사용이 가능</a:t>
            </a:r>
            <a:r>
              <a:rPr lang="ko-KR" altLang="en-US" sz="2200" dirty="0"/>
              <a:t>하기</a:t>
            </a:r>
            <a:r>
              <a:rPr lang="ko-KR" altLang="en-US" sz="2200" b="1" dirty="0"/>
              <a:t> </a:t>
            </a:r>
            <a:r>
              <a:rPr lang="ko-KR" altLang="en-US" sz="2200" dirty="0"/>
              <a:t>때문에 경제적인 효과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endParaRPr lang="en-US" altLang="ko-KR" sz="2200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sz="22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134848" y="2661486"/>
            <a:ext cx="3873011" cy="289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스마트폰을 통해 </a:t>
            </a:r>
            <a:r>
              <a:rPr lang="ko-KR" altLang="en-US" sz="2250" b="1" dirty="0"/>
              <a:t>원격으로 </a:t>
            </a:r>
            <a:r>
              <a:rPr lang="en-US" altLang="ko-KR" sz="2250" b="1" dirty="0"/>
              <a:t>  </a:t>
            </a:r>
            <a:r>
              <a:rPr lang="ko-KR" altLang="en-US" sz="2250" b="1" dirty="0"/>
              <a:t>레이저 포인터 작동을 제어</a:t>
            </a:r>
            <a:endParaRPr lang="en-US" altLang="ko-KR" sz="2250" b="1" dirty="0"/>
          </a:p>
          <a:p>
            <a:pPr>
              <a:lnSpc>
                <a:spcPct val="120000"/>
              </a:lnSpc>
            </a:pP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사용자가 지정한 </a:t>
            </a:r>
            <a:r>
              <a:rPr lang="ko-KR" altLang="en-US" sz="2250" b="1" dirty="0"/>
              <a:t>패턴을      저장하여 자동으로 놀아 줌</a:t>
            </a:r>
            <a:r>
              <a:rPr lang="en-US" altLang="ko-KR" sz="2250" dirty="0"/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200" dirty="0"/>
          </a:p>
        </p:txBody>
      </p:sp>
      <p:sp>
        <p:nvSpPr>
          <p:cNvPr id="15" name="사각형: 둥근 모서리 14"/>
          <p:cNvSpPr/>
          <p:nvPr/>
        </p:nvSpPr>
        <p:spPr>
          <a:xfrm>
            <a:off x="1833348" y="1784477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목표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7597249" y="1784477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기대효과</a:t>
            </a:r>
          </a:p>
        </p:txBody>
      </p:sp>
      <p:sp>
        <p:nvSpPr>
          <p:cNvPr id="17" name="화살표: 오른쪽 16"/>
          <p:cNvSpPr/>
          <p:nvPr/>
        </p:nvSpPr>
        <p:spPr>
          <a:xfrm>
            <a:off x="5312420" y="3534213"/>
            <a:ext cx="1261589" cy="810227"/>
          </a:xfrm>
          <a:prstGeom prst="rightArrow">
            <a:avLst/>
          </a:prstGeom>
          <a:solidFill>
            <a:srgbClr val="A5A5A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연구 및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29" b="96636" l="1633" r="98004">
                        <a14:foregroundMark x1="35753" y1="17383" x2="35753" y2="17383"/>
                        <a14:foregroundMark x1="15608" y1="82991" x2="15608" y2="82991"/>
                        <a14:foregroundMark x1="3811" y1="91963" x2="4174" y2="90467"/>
                        <a14:foregroundMark x1="1633" y1="96636" x2="1633" y2="96636"/>
                        <a14:foregroundMark x1="10708" y1="71776" x2="11252" y2="70841"/>
                        <a14:foregroundMark x1="58258" y1="68411" x2="58258" y2="68411"/>
                        <a14:foregroundMark x1="39020" y1="80374" x2="39020" y2="80374"/>
                        <a14:foregroundMark x1="66425" y1="67850" x2="66425" y2="67850"/>
                        <a14:foregroundMark x1="70962" y1="93271" x2="70962" y2="93271"/>
                        <a14:foregroundMark x1="60980" y1="93832" x2="60980" y2="93832"/>
                        <a14:foregroundMark x1="7804" y1="65047" x2="7804" y2="65047"/>
                        <a14:foregroundMark x1="4900" y1="78692" x2="4900" y2="78692"/>
                        <a14:foregroundMark x1="38294" y1="57009" x2="38294" y2="57009"/>
                        <a14:foregroundMark x1="10526" y1="59813" x2="10526" y2="59813"/>
                        <a14:foregroundMark x1="44646" y1="51963" x2="44646" y2="51963"/>
                        <a14:foregroundMark x1="31579" y1="51963" x2="31579" y2="51963"/>
                        <a14:foregroundMark x1="5445" y1="58131" x2="5445" y2="58131"/>
                        <a14:foregroundMark x1="79310" y1="91776" x2="79310" y2="91776"/>
                        <a14:foregroundMark x1="74410" y1="88037" x2="74410" y2="88037"/>
                        <a14:foregroundMark x1="41561" y1="49533" x2="41561" y2="49533"/>
                        <a14:foregroundMark x1="4900" y1="57009" x2="39564" y2="54393"/>
                        <a14:backgroundMark x1="47005" y1="45047" x2="46279" y2="41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06" r="2781"/>
          <a:stretch/>
        </p:blipFill>
        <p:spPr>
          <a:xfrm>
            <a:off x="1054525" y="2808098"/>
            <a:ext cx="2671825" cy="24815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086" y="1883809"/>
            <a:ext cx="1543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레이저볼</a:t>
            </a:r>
            <a:endParaRPr lang="en-US" altLang="ko-KR" sz="2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2808097"/>
            <a:ext cx="2623561" cy="2481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11150" r="10540" b="7174"/>
          <a:stretch/>
        </p:blipFill>
        <p:spPr>
          <a:xfrm>
            <a:off x="8657854" y="2808098"/>
            <a:ext cx="2662176" cy="2481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3870" y="1888603"/>
            <a:ext cx="1704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레이저 러너</a:t>
            </a:r>
            <a:endParaRPr lang="en-US" altLang="ko-KR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31016" y="1883810"/>
            <a:ext cx="1315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오비</a:t>
            </a:r>
            <a:r>
              <a:rPr lang="en-US" altLang="ko-KR" sz="2200" b="1" dirty="0"/>
              <a:t>(Obi)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1061" y="5289614"/>
            <a:ext cx="27697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타이머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 조절 모드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7854" y="5284319"/>
            <a:ext cx="245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원격 조종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자동 모드 지원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054525" y="5422819"/>
            <a:ext cx="240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움직이며 레이저 출력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1542" y="2332963"/>
            <a:ext cx="24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http://item2.gmarket.co.kr/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186039" y="2332962"/>
            <a:ext cx="262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http://item2.gmarket.co.kr/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069156" y="2333042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8"/>
              </a:rPr>
              <a:t>https://www.kickstarter.com/</a:t>
            </a:r>
            <a:endParaRPr lang="ko-KR" altLang="en-US" sz="10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6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19757" y="2218432"/>
            <a:ext cx="2485294" cy="30731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812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46" y="3044096"/>
            <a:ext cx="1538700" cy="18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329" y="3908042"/>
            <a:ext cx="861458" cy="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840451" y="2600323"/>
            <a:ext cx="1600200" cy="2562225"/>
            <a:chOff x="7315200" y="457199"/>
            <a:chExt cx="3133726" cy="5505451"/>
          </a:xfrm>
        </p:grpSpPr>
        <p:pic>
          <p:nvPicPr>
            <p:cNvPr id="10" name="Picture 2" descr="android phone png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2" t="7134" r="26069" b="6957"/>
            <a:stretch/>
          </p:blipFill>
          <p:spPr bwMode="auto">
            <a:xfrm>
              <a:off x="7315200" y="457199"/>
              <a:ext cx="3133726" cy="55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7743568" y="1342768"/>
              <a:ext cx="2331308" cy="1786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영상 </a:t>
              </a:r>
              <a:r>
                <a:rPr lang="ko-KR" altLang="en-US" sz="1200" dirty="0" err="1"/>
                <a:t>스트리밍</a:t>
              </a:r>
              <a:endParaRPr lang="ko-KR" altLang="en-US" sz="1200" dirty="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8625514" y="3297707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/>
            <p:cNvSpPr/>
            <p:nvPr/>
          </p:nvSpPr>
          <p:spPr>
            <a:xfrm rot="16200000">
              <a:off x="8030088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9227712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0800000">
              <a:off x="8625514" y="438510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0"/>
            <p:cNvSpPr/>
            <p:nvPr/>
          </p:nvSpPr>
          <p:spPr>
            <a:xfrm>
              <a:off x="7754262" y="4853148"/>
              <a:ext cx="951587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음성출력</a:t>
              </a:r>
            </a:p>
          </p:txBody>
        </p:sp>
        <p:sp>
          <p:nvSpPr>
            <p:cNvPr id="17" name="모서리가 둥근 직사각형 11"/>
            <p:cNvSpPr/>
            <p:nvPr/>
          </p:nvSpPr>
          <p:spPr>
            <a:xfrm>
              <a:off x="9426697" y="4853148"/>
              <a:ext cx="612994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설정</a:t>
              </a:r>
            </a:p>
          </p:txBody>
        </p:sp>
      </p:grpSp>
      <p:pic>
        <p:nvPicPr>
          <p:cNvPr id="18" name="Picture 2" descr="사람 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7" y="2600323"/>
            <a:ext cx="1284911" cy="26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2"/>
          <p:cNvSpPr/>
          <p:nvPr/>
        </p:nvSpPr>
        <p:spPr>
          <a:xfrm>
            <a:off x="1764715" y="3374281"/>
            <a:ext cx="935507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4"/>
          <p:cNvSpPr/>
          <p:nvPr/>
        </p:nvSpPr>
        <p:spPr>
          <a:xfrm flipH="1">
            <a:off x="1764715" y="4005771"/>
            <a:ext cx="935507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57435" y="540114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모바일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1408" y="5409172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49386" y="5391677"/>
            <a:ext cx="2419350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PythonServer</a:t>
            </a:r>
            <a:r>
              <a:rPr lang="en-US" altLang="ko-KR" dirty="0"/>
              <a:t>    DB</a:t>
            </a:r>
            <a:endParaRPr lang="ko-KR" altLang="en-US" dirty="0"/>
          </a:p>
        </p:txBody>
      </p:sp>
      <p:sp>
        <p:nvSpPr>
          <p:cNvPr id="24" name="오른쪽 화살표 18"/>
          <p:cNvSpPr/>
          <p:nvPr/>
        </p:nvSpPr>
        <p:spPr>
          <a:xfrm>
            <a:off x="4642997" y="3341323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19"/>
          <p:cNvSpPr/>
          <p:nvPr/>
        </p:nvSpPr>
        <p:spPr>
          <a:xfrm flipH="1">
            <a:off x="4642997" y="3972813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4411" y="1921364"/>
            <a:ext cx="20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놀아주기 모드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62723" y1="72586" x2="62723" y2="72586"/>
                        <a14:backgroundMark x1="61483" y1="72189" x2="61483" y2="72189"/>
                        <a14:backgroundMark x1="60243" y1="73016" x2="60243" y2="73016"/>
                        <a14:backgroundMark x1="60565" y1="72189" x2="60565" y2="72189"/>
                        <a14:backgroundMark x1="70139" y1="72586" x2="70139" y2="72586"/>
                        <a14:backgroundMark x1="68601" y1="74239" x2="68601" y2="74239"/>
                        <a14:backgroundMark x1="68899" y1="75066" x2="68899" y2="75066"/>
                        <a14:backgroundMark x1="71379" y1="75066" x2="71379" y2="75066"/>
                        <a14:backgroundMark x1="71379" y1="73413" x2="71379" y2="73413"/>
                        <a14:backgroundMark x1="71701" y1="73843" x2="71701" y2="73843"/>
                        <a14:backgroundMark x1="71701" y1="74669" x2="71701" y2="74669"/>
                        <a14:backgroundMark x1="71701" y1="74669" x2="71701" y2="74669"/>
                        <a14:backgroundMark x1="60863" y1="75496" x2="60863" y2="75496"/>
                        <a14:backgroundMark x1="61806" y1="74669" x2="61806" y2="74669"/>
                        <a14:backgroundMark x1="62723" y1="71759" x2="62723" y2="71759"/>
                        <a14:backgroundMark x1="63343" y1="70933" x2="63343" y2="70933"/>
                        <a14:backgroundMark x1="63120" y1="73975" x2="63120" y2="73975"/>
                        <a14:backgroundMark x1="62847" y1="74802" x2="62847" y2="74802"/>
                        <a14:backgroundMark x1="63641" y1="72917" x2="63641" y2="72917"/>
                      </a14:backgroundRemoval>
                    </a14:imgEffect>
                  </a14:imgLayer>
                </a14:imgProps>
              </a:ext>
            </a:extLst>
          </a:blip>
          <a:srcRect l="12638" t="19679" b="24164"/>
          <a:stretch/>
        </p:blipFill>
        <p:spPr>
          <a:xfrm rot="5400000">
            <a:off x="9836329" y="3497235"/>
            <a:ext cx="2508075" cy="12091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71674" y="5420152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00" b="97667" l="2667" r="98667">
                        <a14:backgroundMark x1="27000" y1="59000" x2="27000" y2="59000"/>
                        <a14:backgroundMark x1="31000" y1="69333" x2="31000" y2="69333"/>
                        <a14:backgroundMark x1="18667" y1="55000" x2="18667" y2="55000"/>
                        <a14:backgroundMark x1="24000" y1="56333" x2="24000" y2="56333"/>
                        <a14:backgroundMark x1="33667" y1="56667" x2="33667" y2="56667"/>
                        <a14:backgroundMark x1="38000" y1="60000" x2="38000" y2="60000"/>
                        <a14:backgroundMark x1="32667" y1="69333" x2="32667" y2="69333"/>
                        <a14:backgroundMark x1="19333" y1="66000" x2="19333" y2="66000"/>
                        <a14:backgroundMark x1="26333" y1="68000" x2="26333" y2="68000"/>
                        <a14:backgroundMark x1="37000" y1="74333" x2="37000" y2="74333"/>
                        <a14:backgroundMark x1="41333" y1="77667" x2="41333" y2="77667"/>
                        <a14:backgroundMark x1="25000" y1="78333" x2="25000" y2="78333"/>
                        <a14:backgroundMark x1="34333" y1="80667" x2="34333" y2="80667"/>
                        <a14:backgroundMark x1="37000" y1="65000" x2="37000" y2="65000"/>
                        <a14:backgroundMark x1="38333" y1="55333" x2="38333" y2="55333"/>
                        <a14:backgroundMark x1="39333" y1="71667" x2="39333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98" t="17966" r="53096" b="45314"/>
          <a:stretch/>
        </p:blipFill>
        <p:spPr>
          <a:xfrm>
            <a:off x="9561116" y="3087671"/>
            <a:ext cx="945951" cy="717516"/>
          </a:xfrm>
          <a:prstGeom prst="rect">
            <a:avLst/>
          </a:prstGeom>
        </p:spPr>
      </p:pic>
      <p:sp>
        <p:nvSpPr>
          <p:cNvPr id="30" name="오른쪽 화살표 18"/>
          <p:cNvSpPr/>
          <p:nvPr/>
        </p:nvSpPr>
        <p:spPr>
          <a:xfrm>
            <a:off x="8115283" y="3332180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19"/>
          <p:cNvSpPr/>
          <p:nvPr/>
        </p:nvSpPr>
        <p:spPr>
          <a:xfrm flipH="1">
            <a:off x="8115283" y="3963670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9273">
            <a:off x="9599188" y="2273330"/>
            <a:ext cx="1815759" cy="917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7476" y="3995726"/>
            <a:ext cx="851954" cy="10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8372" y="518129"/>
            <a:ext cx="1178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940" y="1937681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자동모드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06940" y="2696414"/>
            <a:ext cx="1807922" cy="2807741"/>
            <a:chOff x="7315200" y="457199"/>
            <a:chExt cx="3133726" cy="5505451"/>
          </a:xfrm>
        </p:grpSpPr>
        <p:pic>
          <p:nvPicPr>
            <p:cNvPr id="9" name="Picture 2" descr="android phone png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2" t="7134" r="26069" b="6957"/>
            <a:stretch/>
          </p:blipFill>
          <p:spPr bwMode="auto">
            <a:xfrm>
              <a:off x="7315200" y="457199"/>
              <a:ext cx="3133726" cy="55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7743568" y="1342768"/>
              <a:ext cx="2331308" cy="1786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영상 </a:t>
              </a:r>
              <a:r>
                <a:rPr lang="ko-KR" altLang="en-US" sz="1200" dirty="0" err="1"/>
                <a:t>스트리밍</a:t>
              </a:r>
              <a:endParaRPr lang="ko-KR" altLang="en-US" sz="1200" dirty="0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8625514" y="3297707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8030088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9227712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8625514" y="438510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9"/>
            <p:cNvSpPr/>
            <p:nvPr/>
          </p:nvSpPr>
          <p:spPr>
            <a:xfrm>
              <a:off x="7754262" y="4853148"/>
              <a:ext cx="951587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음성출력</a:t>
              </a:r>
            </a:p>
          </p:txBody>
        </p:sp>
        <p:sp>
          <p:nvSpPr>
            <p:cNvPr id="16" name="모서리가 둥근 직사각형 10"/>
            <p:cNvSpPr/>
            <p:nvPr/>
          </p:nvSpPr>
          <p:spPr>
            <a:xfrm>
              <a:off x="9426697" y="4853148"/>
              <a:ext cx="612994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설정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4076" y="548209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모바일</a:t>
            </a:r>
            <a:endParaRPr lang="ko-KR" altLang="en-US" dirty="0"/>
          </a:p>
        </p:txBody>
      </p:sp>
      <p:sp>
        <p:nvSpPr>
          <p:cNvPr id="18" name="오른쪽 화살표 12"/>
          <p:cNvSpPr/>
          <p:nvPr/>
        </p:nvSpPr>
        <p:spPr>
          <a:xfrm>
            <a:off x="2995158" y="3924260"/>
            <a:ext cx="1274230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69" y="2858558"/>
            <a:ext cx="2011481" cy="244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04" y="4023146"/>
            <a:ext cx="861458" cy="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92953" y="5403110"/>
            <a:ext cx="2419350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PythonServer</a:t>
            </a:r>
            <a:r>
              <a:rPr lang="en-US" altLang="ko-KR" dirty="0"/>
              <a:t>    DB</a:t>
            </a:r>
            <a:endParaRPr lang="ko-KR" altLang="en-US" dirty="0"/>
          </a:p>
        </p:txBody>
      </p:sp>
      <p:sp>
        <p:nvSpPr>
          <p:cNvPr id="22" name="오른쪽 화살표 12"/>
          <p:cNvSpPr/>
          <p:nvPr/>
        </p:nvSpPr>
        <p:spPr>
          <a:xfrm>
            <a:off x="7438926" y="3924260"/>
            <a:ext cx="1274230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95199" y="550415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0" b="97667" l="2667" r="98667">
                        <a14:backgroundMark x1="27000" y1="59000" x2="27000" y2="59000"/>
                        <a14:backgroundMark x1="31000" y1="69333" x2="31000" y2="69333"/>
                        <a14:backgroundMark x1="18667" y1="55000" x2="18667" y2="55000"/>
                        <a14:backgroundMark x1="24000" y1="56333" x2="24000" y2="56333"/>
                        <a14:backgroundMark x1="33667" y1="56667" x2="33667" y2="56667"/>
                        <a14:backgroundMark x1="38000" y1="60000" x2="38000" y2="60000"/>
                        <a14:backgroundMark x1="32667" y1="69333" x2="32667" y2="69333"/>
                        <a14:backgroundMark x1="19333" y1="66000" x2="19333" y2="66000"/>
                        <a14:backgroundMark x1="26333" y1="68000" x2="26333" y2="68000"/>
                        <a14:backgroundMark x1="37000" y1="74333" x2="37000" y2="74333"/>
                        <a14:backgroundMark x1="41333" y1="77667" x2="41333" y2="77667"/>
                        <a14:backgroundMark x1="25000" y1="78333" x2="25000" y2="78333"/>
                        <a14:backgroundMark x1="34333" y1="80667" x2="34333" y2="80667"/>
                        <a14:backgroundMark x1="37000" y1="65000" x2="37000" y2="65000"/>
                        <a14:backgroundMark x1="38333" y1="55333" x2="38333" y2="55333"/>
                        <a14:backgroundMark x1="39333" y1="71667" x2="39333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98" t="17966" r="53096" b="45314"/>
          <a:stretch/>
        </p:blipFill>
        <p:spPr>
          <a:xfrm>
            <a:off x="9209334" y="2858558"/>
            <a:ext cx="945951" cy="7175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990394" y="2334300"/>
            <a:ext cx="2485294" cy="30731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backgroundMark x1="62723" y1="72586" x2="62723" y2="72586"/>
                        <a14:backgroundMark x1="61483" y1="72189" x2="61483" y2="72189"/>
                        <a14:backgroundMark x1="60243" y1="73016" x2="60243" y2="73016"/>
                        <a14:backgroundMark x1="60565" y1="72189" x2="60565" y2="72189"/>
                        <a14:backgroundMark x1="70139" y1="72586" x2="70139" y2="72586"/>
                        <a14:backgroundMark x1="68601" y1="74239" x2="68601" y2="74239"/>
                        <a14:backgroundMark x1="68899" y1="75066" x2="68899" y2="75066"/>
                        <a14:backgroundMark x1="71379" y1="75066" x2="71379" y2="75066"/>
                        <a14:backgroundMark x1="71379" y1="73413" x2="71379" y2="73413"/>
                        <a14:backgroundMark x1="71701" y1="73843" x2="71701" y2="73843"/>
                        <a14:backgroundMark x1="71701" y1="74669" x2="71701" y2="74669"/>
                        <a14:backgroundMark x1="71701" y1="74669" x2="71701" y2="74669"/>
                        <a14:backgroundMark x1="60863" y1="75496" x2="60863" y2="75496"/>
                        <a14:backgroundMark x1="61806" y1="74669" x2="61806" y2="74669"/>
                        <a14:backgroundMark x1="62723" y1="71759" x2="62723" y2="71759"/>
                        <a14:backgroundMark x1="63343" y1="70933" x2="63343" y2="70933"/>
                        <a14:backgroundMark x1="63120" y1="73975" x2="63120" y2="73975"/>
                        <a14:backgroundMark x1="62847" y1="74802" x2="62847" y2="74802"/>
                        <a14:backgroundMark x1="63641" y1="72917" x2="63641" y2="72917"/>
                      </a14:backgroundRemoval>
                    </a14:imgEffect>
                  </a14:imgLayer>
                </a14:imgProps>
              </a:ext>
            </a:extLst>
          </a:blip>
          <a:srcRect l="12638" t="19679" b="24164"/>
          <a:stretch/>
        </p:blipFill>
        <p:spPr>
          <a:xfrm rot="5400000">
            <a:off x="9539095" y="3319683"/>
            <a:ext cx="2508075" cy="12091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3331" y="3862810"/>
            <a:ext cx="851954" cy="10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715" y="545549"/>
            <a:ext cx="11856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58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9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61" y="2269659"/>
            <a:ext cx="2056799" cy="25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98332" y="4731132"/>
            <a:ext cx="259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    DB</a:t>
            </a:r>
            <a:endParaRPr lang="ko-KR" altLang="en-US" dirty="0"/>
          </a:p>
        </p:txBody>
      </p:sp>
      <p:pic>
        <p:nvPicPr>
          <p:cNvPr id="21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401" y="3670071"/>
            <a:ext cx="811849" cy="8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ireless ap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92" y="2426832"/>
            <a:ext cx="2421817" cy="20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951960" y="4631922"/>
            <a:ext cx="10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wireless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endParaRPr lang="ko-KR" altLang="en-US" dirty="0"/>
          </a:p>
        </p:txBody>
      </p:sp>
      <p:pic>
        <p:nvPicPr>
          <p:cNvPr id="24" name="Picture 8" descr="galaxy phone png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19831"/>
          <a:stretch/>
        </p:blipFill>
        <p:spPr bwMode="auto">
          <a:xfrm>
            <a:off x="129934" y="1949631"/>
            <a:ext cx="2068676" cy="31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>
            <a:cxnSpLocks/>
          </p:cNvCxnSpPr>
          <p:nvPr/>
        </p:nvCxnSpPr>
        <p:spPr>
          <a:xfrm>
            <a:off x="7764192" y="3886016"/>
            <a:ext cx="13956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1677" y="5029319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App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 flipH="1">
            <a:off x="2198611" y="3670071"/>
            <a:ext cx="2963698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56795" y="2856179"/>
            <a:ext cx="368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②PUSH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로 인한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고양이 감지 현황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2198610" y="4143856"/>
            <a:ext cx="296369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5669" y="4310331"/>
            <a:ext cx="256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①로그인 회원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③모터 방향 제어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④모드 설정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ko-KR" b="1" dirty="0">
                <a:solidFill>
                  <a:srgbClr val="C00000"/>
                </a:solidFill>
              </a:rPr>
              <a:t>⑤</a:t>
            </a:r>
            <a:r>
              <a:rPr lang="ko-KR" altLang="en-US" b="1" dirty="0">
                <a:solidFill>
                  <a:srgbClr val="C00000"/>
                </a:solidFill>
              </a:rPr>
              <a:t>스피커 출력 요청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1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1760</Words>
  <Application>Microsoft Office PowerPoint</Application>
  <PresentationFormat>와이드스크린</PresentationFormat>
  <Paragraphs>584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HY중고딕</vt:lpstr>
      <vt:lpstr>맑은 고딕</vt:lpstr>
      <vt:lpstr>함초롬돋움</vt:lpstr>
      <vt:lpstr>Arial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Gawon Lee</dc:creator>
  <cp:lastModifiedBy>Gawon Lee</cp:lastModifiedBy>
  <cp:revision>153</cp:revision>
  <dcterms:created xsi:type="dcterms:W3CDTF">2016-11-12T11:20:31Z</dcterms:created>
  <dcterms:modified xsi:type="dcterms:W3CDTF">2017-02-21T06:59:02Z</dcterms:modified>
</cp:coreProperties>
</file>